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6"/>
  </p:notesMasterIdLst>
  <p:sldIdLst>
    <p:sldId id="314" r:id="rId2"/>
    <p:sldId id="315" r:id="rId3"/>
    <p:sldId id="318" r:id="rId4"/>
    <p:sldId id="317" r:id="rId5"/>
    <p:sldId id="319" r:id="rId6"/>
    <p:sldId id="320" r:id="rId7"/>
    <p:sldId id="327" r:id="rId8"/>
    <p:sldId id="328" r:id="rId9"/>
    <p:sldId id="322" r:id="rId10"/>
    <p:sldId id="323" r:id="rId11"/>
    <p:sldId id="324" r:id="rId12"/>
    <p:sldId id="325" r:id="rId13"/>
    <p:sldId id="326" r:id="rId14"/>
    <p:sldId id="316" r:id="rId15"/>
  </p:sldIdLst>
  <p:sldSz cx="12192000" cy="6858000"/>
  <p:notesSz cx="6797675" cy="9926638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C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52" y="48"/>
      </p:cViewPr>
      <p:guideLst>
        <p:guide orient="horz" pos="24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C466A-BEE1-465C-8B45-A5956C557BA0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1E45D-C88A-4E28-88AF-6B7BE2B1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5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00" y="1122363"/>
            <a:ext cx="10800000" cy="2387600"/>
          </a:xfrm>
        </p:spPr>
        <p:txBody>
          <a:bodyPr anchor="ctr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00" y="3602038"/>
            <a:ext cx="10800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46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32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4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"/>
          <p:cNvSpPr/>
          <p:nvPr/>
        </p:nvSpPr>
        <p:spPr>
          <a:xfrm>
            <a:off x="0" y="0"/>
            <a:ext cx="660788" cy="6858000"/>
          </a:xfrm>
          <a:prstGeom prst="rect">
            <a:avLst/>
          </a:prstGeom>
          <a:solidFill>
            <a:srgbClr val="EBE358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53915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6559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 userDrawn="1"/>
        </p:nvSpPr>
        <p:spPr>
          <a:xfrm>
            <a:off x="0" y="574775"/>
            <a:ext cx="449145" cy="50800"/>
          </a:xfrm>
          <a:prstGeom prst="rect">
            <a:avLst/>
          </a:prstGeom>
          <a:solidFill>
            <a:srgbClr val="EBE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zh-TW" altLang="en-US" sz="900">
              <a:solidFill>
                <a:prstClr val="white"/>
              </a:solidFill>
              <a:latin typeface="Arial"/>
              <a:ea typeface="微軟正黑體" panose="020B0604030504040204" pitchFamily="34" charset="-12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71994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139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3280242"/>
            <a:ext cx="12192000" cy="297517"/>
          </a:xfrm>
          <a:prstGeom prst="rect">
            <a:avLst/>
          </a:prstGeom>
          <a:solidFill>
            <a:srgbClr val="0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hangingPunct="0"/>
            <a:endParaRPr lang="zh-TW" altLang="en-US"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2" name="數位轉型的契機與危機"/>
          <p:cNvSpPr txBox="1"/>
          <p:nvPr/>
        </p:nvSpPr>
        <p:spPr>
          <a:xfrm>
            <a:off x="600657" y="6210017"/>
            <a:ext cx="2138792" cy="226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l" defTabSz="821531">
              <a:defRPr sz="2000" spc="259">
                <a:solidFill>
                  <a:srgbClr val="000000"/>
                </a:solidFill>
                <a:latin typeface="PingFang TC Light"/>
                <a:ea typeface="PingFang TC Light"/>
                <a:cs typeface="PingFang TC Light"/>
                <a:sym typeface="PingFang TC Light"/>
              </a:defRPr>
            </a:lvl1pPr>
          </a:lstStyle>
          <a:p>
            <a:pPr hangingPunct="0"/>
            <a:r>
              <a:rPr lang="en-US" altLang="zh-TW" sz="1000" kern="0" dirty="0">
                <a:solidFill>
                  <a:srgbClr val="FFFFFF"/>
                </a:solidFill>
              </a:rPr>
              <a:t>Check-in </a:t>
            </a:r>
            <a:r>
              <a:rPr lang="zh-TW" altLang="en-US" sz="1000" kern="0" dirty="0">
                <a:solidFill>
                  <a:srgbClr val="FFFFFF"/>
                </a:solidFill>
              </a:rPr>
              <a:t>數位發展部主題館</a:t>
            </a:r>
          </a:p>
        </p:txBody>
      </p:sp>
      <p:sp>
        <p:nvSpPr>
          <p:cNvPr id="23" name="線條"/>
          <p:cNvSpPr/>
          <p:nvPr/>
        </p:nvSpPr>
        <p:spPr>
          <a:xfrm>
            <a:off x="571500" y="6068937"/>
            <a:ext cx="11049000" cy="1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1219169" hangingPunct="0"/>
            <a:endParaRPr sz="1200" kern="0">
              <a:solidFill>
                <a:srgbClr val="5E5E5E"/>
              </a:solidFill>
              <a:sym typeface="Helvetica Neue"/>
            </a:endParaRPr>
          </a:p>
        </p:txBody>
      </p:sp>
      <p:sp>
        <p:nvSpPr>
          <p:cNvPr id="33" name="矩形 32"/>
          <p:cNvSpPr/>
          <p:nvPr userDrawn="1"/>
        </p:nvSpPr>
        <p:spPr>
          <a:xfrm>
            <a:off x="0" y="574775"/>
            <a:ext cx="449145" cy="50800"/>
          </a:xfrm>
          <a:prstGeom prst="rect">
            <a:avLst/>
          </a:prstGeom>
          <a:solidFill>
            <a:srgbClr val="EBE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zh-TW" altLang="en-US" sz="900">
              <a:solidFill>
                <a:prstClr val="white"/>
              </a:solidFill>
              <a:latin typeface="Arial"/>
              <a:ea typeface="微軟正黑體" panose="020B0604030504040204" pitchFamily="34" charset="-12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498991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3280242"/>
            <a:ext cx="12192000" cy="297517"/>
          </a:xfrm>
          <a:prstGeom prst="rect">
            <a:avLst/>
          </a:prstGeom>
          <a:solidFill>
            <a:srgbClr val="0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hangingPunct="0"/>
            <a:endParaRPr lang="zh-TW" altLang="en-US"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2" name="數位轉型的契機與危機"/>
          <p:cNvSpPr txBox="1"/>
          <p:nvPr/>
        </p:nvSpPr>
        <p:spPr>
          <a:xfrm>
            <a:off x="600657" y="6210017"/>
            <a:ext cx="2138792" cy="226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l" defTabSz="821531">
              <a:defRPr sz="2000" spc="259">
                <a:solidFill>
                  <a:srgbClr val="000000"/>
                </a:solidFill>
                <a:latin typeface="PingFang TC Light"/>
                <a:ea typeface="PingFang TC Light"/>
                <a:cs typeface="PingFang TC Light"/>
                <a:sym typeface="PingFang TC Light"/>
              </a:defRPr>
            </a:lvl1pPr>
          </a:lstStyle>
          <a:p>
            <a:pPr hangingPunct="0"/>
            <a:r>
              <a:rPr lang="en-US" altLang="zh-TW" sz="1000" kern="0" dirty="0">
                <a:solidFill>
                  <a:srgbClr val="FFFFFF"/>
                </a:solidFill>
              </a:rPr>
              <a:t>Check-in </a:t>
            </a:r>
            <a:r>
              <a:rPr lang="zh-TW" altLang="en-US" sz="1000" kern="0" dirty="0">
                <a:solidFill>
                  <a:srgbClr val="FFFFFF"/>
                </a:solidFill>
              </a:rPr>
              <a:t>數位發展部主題館</a:t>
            </a:r>
          </a:p>
        </p:txBody>
      </p:sp>
      <p:sp>
        <p:nvSpPr>
          <p:cNvPr id="23" name="線條"/>
          <p:cNvSpPr/>
          <p:nvPr/>
        </p:nvSpPr>
        <p:spPr>
          <a:xfrm>
            <a:off x="571500" y="6068937"/>
            <a:ext cx="11049000" cy="1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1219169" hangingPunct="0"/>
            <a:endParaRPr sz="1200" kern="0">
              <a:solidFill>
                <a:srgbClr val="5E5E5E"/>
              </a:solidFill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057911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userDrawn="1">
  <p:cSld name="1_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37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00" y="1152000"/>
            <a:ext cx="11520000" cy="522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2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3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0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09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00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0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6000" y="108000"/>
            <a:ext cx="10800000" cy="900000"/>
          </a:xfrm>
          <a:prstGeom prst="rect">
            <a:avLst/>
          </a:prstGeom>
        </p:spPr>
        <p:txBody>
          <a:bodyPr vert="horz" lIns="72000" tIns="36000" rIns="72000" bIns="360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000" y="1152000"/>
            <a:ext cx="11520000" cy="5220000"/>
          </a:xfrm>
          <a:prstGeom prst="rect">
            <a:avLst/>
          </a:prstGeom>
        </p:spPr>
        <p:txBody>
          <a:bodyPr vert="horz" lIns="72000" tIns="36000" rIns="72000" bIns="3600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96000" y="6588000"/>
            <a:ext cx="1800000" cy="184666"/>
          </a:xfrm>
          <a:prstGeom prst="rect">
            <a:avLst/>
          </a:prstGeom>
        </p:spPr>
        <p:txBody>
          <a:bodyPr vert="horz" lIns="72000" tIns="0" rIns="72000" bIns="0" rtlCol="0" anchor="ctr">
            <a:no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直線接點 6"/>
          <p:cNvCxnSpPr/>
          <p:nvPr userDrawn="1"/>
        </p:nvCxnSpPr>
        <p:spPr>
          <a:xfrm>
            <a:off x="246000" y="6480000"/>
            <a:ext cx="11700000" cy="0"/>
          </a:xfrm>
          <a:prstGeom prst="line">
            <a:avLst/>
          </a:prstGeom>
          <a:ln>
            <a:solidFill>
              <a:srgbClr val="507C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8726804" y="6487531"/>
            <a:ext cx="3219196" cy="288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ctr">
            <a:noAutofit/>
          </a:bodyPr>
          <a:lstStyle/>
          <a:p>
            <a:pPr algn="dist"/>
            <a:r>
              <a:rPr lang="zh-TW" altLang="en-US" sz="1400" b="1" dirty="0">
                <a:solidFill>
                  <a:srgbClr val="507C89"/>
                </a:solidFill>
                <a:latin typeface="Noto Sans TC" panose="020B0500000000000000" pitchFamily="34" charset="-120"/>
                <a:ea typeface="Noto Sans TC" panose="020B0500000000000000" pitchFamily="34" charset="-120"/>
              </a:rPr>
              <a:t>數位發展部  </a:t>
            </a:r>
            <a:r>
              <a:rPr lang="en-US" altLang="zh-TW" sz="1400" b="0" dirty="0">
                <a:solidFill>
                  <a:srgbClr val="507C89"/>
                </a:solidFill>
                <a:latin typeface="Noto Sans TC" panose="020B0500000000000000" pitchFamily="34" charset="-120"/>
                <a:ea typeface="Noto Sans TC" panose="020B0500000000000000" pitchFamily="34" charset="-120"/>
              </a:rPr>
              <a:t>Ministry of Digital Affairs</a:t>
            </a:r>
            <a:endParaRPr lang="zh-TW" altLang="en-US" sz="1400" b="0" dirty="0">
              <a:solidFill>
                <a:srgbClr val="507C89"/>
              </a:solidFill>
              <a:latin typeface="Noto Sans TC" panose="020B0500000000000000" pitchFamily="34" charset="-120"/>
              <a:ea typeface="Noto Sans TC" panose="020B0500000000000000" pitchFamily="34" charset="-120"/>
            </a:endParaRPr>
          </a:p>
        </p:txBody>
      </p:sp>
      <p:sp>
        <p:nvSpPr>
          <p:cNvPr id="10" name="Rectangle 30">
            <a:extLst>
              <a:ext uri="{FF2B5EF4-FFF2-40B4-BE49-F238E27FC236}">
                <a16:creationId xmlns:a16="http://schemas.microsoft.com/office/drawing/2014/main" id="{413A6664-83E5-4487-B534-989C9B886DA9}"/>
              </a:ext>
            </a:extLst>
          </p:cNvPr>
          <p:cNvSpPr/>
          <p:nvPr userDrawn="1"/>
        </p:nvSpPr>
        <p:spPr>
          <a:xfrm>
            <a:off x="0" y="0"/>
            <a:ext cx="323529" cy="10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" t="934" r="704" b="3661"/>
          <a:stretch/>
        </p:blipFill>
        <p:spPr>
          <a:xfrm>
            <a:off x="0" y="1"/>
            <a:ext cx="1044000" cy="101582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229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</p:sldLayoutIdLst>
  <p:txStyles>
    <p:titleStyle>
      <a:lvl1pPr marL="0" algn="l" defTabSz="914400" rtl="0" eaLnBrk="1" latinLnBrk="0" hangingPunct="1">
        <a:lnSpc>
          <a:spcPct val="100000"/>
        </a:lnSpc>
        <a:spcBef>
          <a:spcPts val="0"/>
        </a:spcBef>
        <a:buNone/>
        <a:defRPr sz="4400" b="1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j-cs"/>
        </a:defRPr>
      </a:lvl1pPr>
    </p:titleStyle>
    <p:bodyStyle>
      <a:lvl1pPr marL="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1pPr>
      <a:lvl2pPr marL="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2pPr>
      <a:lvl3pPr marL="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3pPr>
      <a:lvl4pPr marL="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4pPr>
      <a:lvl5pPr marL="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696000" y="1421067"/>
            <a:ext cx="10800000" cy="238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智慧應用服務發展環境推動計畫</a:t>
            </a:r>
            <a:b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化推動工作小組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(SIG)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審查簡報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696000" y="4947721"/>
            <a:ext cx="10800000" cy="1397459"/>
          </a:xfrm>
        </p:spPr>
        <p:txBody>
          <a:bodyPr anchor="b"/>
          <a:lstStyle/>
          <a:p>
            <a:r>
              <a:rPr lang="zh-TW" altLang="en-US" dirty="0"/>
              <a:t>報告人</a:t>
            </a:r>
            <a:r>
              <a:rPr lang="en-US" altLang="zh-TW" dirty="0"/>
              <a:t>: </a:t>
            </a:r>
            <a:r>
              <a:rPr lang="zh-TW" altLang="en-US" dirty="0"/>
              <a:t>申請單位</a:t>
            </a:r>
            <a:r>
              <a:rPr lang="en-US" altLang="zh-TW" dirty="0"/>
              <a:t>/ </a:t>
            </a:r>
            <a:r>
              <a:rPr lang="zh-TW" altLang="en-US" dirty="0"/>
              <a:t>姓名 職稱</a:t>
            </a:r>
            <a:endParaRPr lang="en-US" altLang="zh-TW" dirty="0"/>
          </a:p>
          <a:p>
            <a:r>
              <a:rPr lang="zh-TW" altLang="en-US" dirty="0"/>
              <a:t>輔導團隊：</a:t>
            </a:r>
            <a:endParaRPr lang="en-US" altLang="zh-TW" dirty="0"/>
          </a:p>
          <a:p>
            <a:r>
              <a:rPr lang="en-US" altLang="zh-TW" dirty="0"/>
              <a:t>2024 </a:t>
            </a:r>
            <a:r>
              <a:rPr lang="zh-TW" altLang="en-US" dirty="0"/>
              <a:t>年 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xx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月 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xx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日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0900" y="284569"/>
            <a:ext cx="1620000" cy="888031"/>
          </a:xfrm>
          <a:prstGeom prst="rect">
            <a:avLst/>
          </a:prstGeom>
        </p:spPr>
      </p:pic>
      <p:sp>
        <p:nvSpPr>
          <p:cNvPr id="7" name="標題 4"/>
          <p:cNvSpPr txBox="1">
            <a:spLocks/>
          </p:cNvSpPr>
          <p:nvPr/>
        </p:nvSpPr>
        <p:spPr>
          <a:xfrm>
            <a:off x="700917" y="3634965"/>
            <a:ext cx="10800000" cy="1209059"/>
          </a:xfrm>
          <a:prstGeom prst="rect">
            <a:avLst/>
          </a:prstGeom>
        </p:spPr>
        <p:txBody>
          <a:bodyPr vert="horz" lIns="72000" tIns="36000" rIns="72000" bIns="36000" rtlCol="0" anchor="ctr">
            <a:normAutofit/>
          </a:bodyPr>
          <a:lstStyle>
            <a:lvl1pPr marL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</a:t>
            </a:r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智慧化</a:t>
            </a:r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SIG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4195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五、目標項目輔導重點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TW" altLang="en-US" dirty="0">
                <a:latin typeface="微軟正黑體" panose="020B0604030504040204" pitchFamily="34" charset="-120"/>
              </a:rPr>
              <a:t> 請說明目標產業</a:t>
            </a:r>
            <a:r>
              <a:rPr lang="en-US" altLang="zh-TW" dirty="0">
                <a:latin typeface="微軟正黑體" panose="020B0604030504040204" pitchFamily="34" charset="-120"/>
              </a:rPr>
              <a:t>AI</a:t>
            </a:r>
            <a:r>
              <a:rPr lang="zh-TW" altLang="en-US" dirty="0">
                <a:latin typeface="微軟正黑體" panose="020B0604030504040204" pitchFamily="34" charset="-120"/>
              </a:rPr>
              <a:t>輔導重點</a:t>
            </a:r>
            <a:endParaRPr lang="en-US" altLang="zh-TW" dirty="0">
              <a:latin typeface="微軟正黑體" panose="020B0604030504040204" pitchFamily="34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D82F4E5-3FD2-43B7-A647-6BD948C662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467708"/>
              </p:ext>
            </p:extLst>
          </p:nvPr>
        </p:nvGraphicFramePr>
        <p:xfrm>
          <a:off x="714926" y="1838442"/>
          <a:ext cx="10190760" cy="292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152">
                  <a:extLst>
                    <a:ext uri="{9D8B030D-6E8A-4147-A177-3AD203B41FA5}">
                      <a16:colId xmlns:a16="http://schemas.microsoft.com/office/drawing/2014/main" val="807694404"/>
                    </a:ext>
                  </a:extLst>
                </a:gridCol>
                <a:gridCol w="2038152">
                  <a:extLst>
                    <a:ext uri="{9D8B030D-6E8A-4147-A177-3AD203B41FA5}">
                      <a16:colId xmlns:a16="http://schemas.microsoft.com/office/drawing/2014/main" val="2477117840"/>
                    </a:ext>
                  </a:extLst>
                </a:gridCol>
                <a:gridCol w="2038152">
                  <a:extLst>
                    <a:ext uri="{9D8B030D-6E8A-4147-A177-3AD203B41FA5}">
                      <a16:colId xmlns:a16="http://schemas.microsoft.com/office/drawing/2014/main" val="285548075"/>
                    </a:ext>
                  </a:extLst>
                </a:gridCol>
                <a:gridCol w="2038152">
                  <a:extLst>
                    <a:ext uri="{9D8B030D-6E8A-4147-A177-3AD203B41FA5}">
                      <a16:colId xmlns:a16="http://schemas.microsoft.com/office/drawing/2014/main" val="2154548396"/>
                    </a:ext>
                  </a:extLst>
                </a:gridCol>
                <a:gridCol w="2038152">
                  <a:extLst>
                    <a:ext uri="{9D8B030D-6E8A-4147-A177-3AD203B41FA5}">
                      <a16:colId xmlns:a16="http://schemas.microsoft.com/office/drawing/2014/main" val="213303862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對象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產業代表性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AI</a:t>
                      </a:r>
                      <a:r>
                        <a:rPr lang="zh-TW" altLang="en-US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化需求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預期效益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141174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產業價值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其他延伸效益</a:t>
                      </a:r>
                      <a:endParaRPr lang="en-US" altLang="zh-TW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  <a:p>
                      <a:pPr algn="ctr"/>
                      <a:r>
                        <a:rPr lang="en-US" altLang="zh-TW" sz="1200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(ex:</a:t>
                      </a:r>
                      <a:r>
                        <a:rPr lang="zh-TW" altLang="en-US" sz="1200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經濟面、社會面</a:t>
                      </a:r>
                      <a:r>
                        <a:rPr lang="en-US" altLang="zh-TW" sz="1200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)</a:t>
                      </a:r>
                      <a:endParaRPr lang="zh-TW" altLang="en-US" sz="1200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480869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34018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endParaRPr lang="zh-TW" altLang="en-US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53754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endParaRPr lang="zh-TW" altLang="en-US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483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670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五、目標項目輔導重點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TW" altLang="en-US" dirty="0">
                <a:latin typeface="微軟正黑體" panose="020B0604030504040204" pitchFamily="34" charset="-120"/>
              </a:rPr>
              <a:t> 請說明目標項目後續擴散及市場規劃</a:t>
            </a:r>
            <a:endParaRPr lang="zh-TW" altLang="en-US" dirty="0">
              <a:highlight>
                <a:srgbClr val="FFFF00"/>
              </a:highlight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3731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六、其他有利於審查之資料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TW" altLang="en-US" dirty="0">
                <a:latin typeface="微軟正黑體" panose="020B0604030504040204" pitchFamily="34" charset="-120"/>
              </a:rPr>
              <a:t> </a:t>
            </a:r>
            <a:r>
              <a:rPr lang="zh-TW" altLang="en-US" dirty="0"/>
              <a:t>可視需要增列其他說明及加分項目，例如：</a:t>
            </a:r>
          </a:p>
          <a:p>
            <a:pPr marL="534988" lvl="1">
              <a:buFont typeface="Wingdings" panose="05000000000000000000" pitchFamily="2" charset="2"/>
              <a:buChar char="§"/>
            </a:pP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r>
              <a:rPr lang="zh-TW" altLang="en-US" dirty="0"/>
              <a:t>輔導廠商經驗。</a:t>
            </a:r>
          </a:p>
          <a:p>
            <a:pPr marL="534988" lvl="1">
              <a:buFont typeface="Wingdings" panose="05000000000000000000" pitchFamily="2" charset="2"/>
              <a:buChar char="§"/>
            </a:pPr>
            <a:r>
              <a:rPr lang="en-US" altLang="zh-TW" dirty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</a:t>
            </a:r>
            <a:r>
              <a:rPr lang="zh-TW" altLang="en-US" dirty="0"/>
              <a:t>產業交流活動經驗。</a:t>
            </a:r>
          </a:p>
          <a:p>
            <a:pPr marL="534988" lvl="1">
              <a:buFont typeface="Wingdings" panose="05000000000000000000" pitchFamily="2" charset="2"/>
              <a:buChar char="§"/>
            </a:pPr>
            <a:r>
              <a:rPr lang="en-US" altLang="zh-TW" dirty="0"/>
              <a:t>(</a:t>
            </a:r>
            <a:r>
              <a:rPr lang="zh-TW" altLang="en-US" dirty="0"/>
              <a:t>三</a:t>
            </a:r>
            <a:r>
              <a:rPr lang="en-US" altLang="zh-TW" dirty="0"/>
              <a:t>)</a:t>
            </a:r>
            <a:r>
              <a:rPr lang="zh-TW" altLang="en-US" dirty="0"/>
              <a:t>相關得獎經歷或認證項目。</a:t>
            </a:r>
          </a:p>
          <a:p>
            <a:pPr marL="534988" lvl="1">
              <a:buFont typeface="Wingdings" panose="05000000000000000000" pitchFamily="2" charset="2"/>
              <a:buChar char="§"/>
            </a:pPr>
            <a:r>
              <a:rPr lang="en-US" altLang="zh-TW" dirty="0"/>
              <a:t>(</a:t>
            </a:r>
            <a:r>
              <a:rPr lang="zh-TW" altLang="en-US" dirty="0"/>
              <a:t>四</a:t>
            </a:r>
            <a:r>
              <a:rPr lang="en-US" altLang="zh-TW" dirty="0"/>
              <a:t>)</a:t>
            </a:r>
            <a:r>
              <a:rPr lang="zh-TW" altLang="en-US" dirty="0"/>
              <a:t>掌握與遵守的相關行政機關法令。</a:t>
            </a:r>
          </a:p>
          <a:p>
            <a:pPr marL="534988" lvl="1">
              <a:buFont typeface="Wingdings" panose="05000000000000000000" pitchFamily="2" charset="2"/>
              <a:buChar char="§"/>
            </a:pPr>
            <a:endParaRPr lang="en-US" altLang="zh-TW" kern="0" dirty="0"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3439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</a:rPr>
              <a:t>補充說明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TW" altLang="en-US" dirty="0">
                <a:latin typeface="微軟正黑體" panose="020B0604030504040204" pitchFamily="34" charset="-120"/>
              </a:rPr>
              <a:t>申請之公協會須會務運作正常且經其主管機關核備在案 </a:t>
            </a:r>
            <a:r>
              <a:rPr lang="en-US" altLang="zh-TW" dirty="0"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</a:rPr>
              <a:t>按照內政部規定，會務運作不正常包括</a:t>
            </a:r>
            <a:r>
              <a:rPr lang="en-US" altLang="zh-TW" dirty="0">
                <a:latin typeface="微軟正黑體" panose="020B0604030504040204" pitchFamily="34" charset="-12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</a:rPr>
              <a:t>年內未至少召開</a:t>
            </a:r>
            <a:r>
              <a:rPr lang="en-US" altLang="zh-TW" dirty="0">
                <a:latin typeface="微軟正黑體" panose="020B0604030504040204" pitchFamily="34" charset="-120"/>
              </a:rPr>
              <a:t>2</a:t>
            </a:r>
            <a:r>
              <a:rPr lang="zh-TW" altLang="en-US" dirty="0">
                <a:latin typeface="微軟正黑體" panose="020B0604030504040204" pitchFamily="34" charset="-120"/>
              </a:rPr>
              <a:t>次理監事會議、</a:t>
            </a:r>
            <a:r>
              <a:rPr lang="en-US" altLang="zh-TW" dirty="0">
                <a:latin typeface="微軟正黑體" panose="020B0604030504040204" pitchFamily="34" charset="-12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</a:rPr>
              <a:t>年內未至</a:t>
            </a:r>
            <a:br>
              <a:rPr lang="zh-TW" altLang="en-US" dirty="0">
                <a:latin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</a:rPr>
              <a:t> 少召開</a:t>
            </a:r>
            <a:r>
              <a:rPr lang="en-US" altLang="zh-TW" dirty="0">
                <a:latin typeface="微軟正黑體" panose="020B0604030504040204" pitchFamily="34" charset="-12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</a:rPr>
              <a:t>次會員大會、連續</a:t>
            </a:r>
            <a:r>
              <a:rPr lang="en-US" altLang="zh-TW" dirty="0">
                <a:latin typeface="微軟正黑體" panose="020B0604030504040204" pitchFamily="34" charset="-120"/>
              </a:rPr>
              <a:t>4</a:t>
            </a:r>
            <a:r>
              <a:rPr lang="zh-TW" altLang="en-US" dirty="0">
                <a:latin typeface="微軟正黑體" panose="020B0604030504040204" pitchFamily="34" charset="-120"/>
              </a:rPr>
              <a:t>年未開會員大會、理事長任期已滿未改選等</a:t>
            </a:r>
            <a:r>
              <a:rPr lang="en-US" altLang="zh-TW" dirty="0">
                <a:latin typeface="微軟正黑體" panose="020B0604030504040204" pitchFamily="34" charset="-120"/>
              </a:rPr>
              <a:t>4</a:t>
            </a:r>
            <a:r>
              <a:rPr lang="zh-TW" altLang="en-US" dirty="0">
                <a:latin typeface="微軟正黑體" panose="020B0604030504040204" pitchFamily="34" charset="-120"/>
              </a:rPr>
              <a:t>項</a:t>
            </a:r>
            <a:r>
              <a:rPr lang="en-US" altLang="zh-TW" dirty="0">
                <a:latin typeface="微軟正黑體" panose="020B0604030504040204" pitchFamily="34" charset="-120"/>
              </a:rPr>
              <a:t>) </a:t>
            </a:r>
            <a:r>
              <a:rPr lang="zh-TW" altLang="en-US" dirty="0">
                <a:latin typeface="微軟正黑體" panose="020B0604030504040204" pitchFamily="34" charset="-120"/>
              </a:rPr>
              <a:t>。</a:t>
            </a:r>
            <a:endParaRPr lang="en-US" altLang="zh-TW" kern="0" dirty="0"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6051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618673" y="2551837"/>
            <a:ext cx="295465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400" dirty="0">
                <a:latin typeface="Noto Sans TC" panose="020B0500000000000000" pitchFamily="34" charset="-120"/>
                <a:ea typeface="Noto Sans TC" panose="020B0500000000000000" pitchFamily="34" charset="-120"/>
              </a:rPr>
              <a:t>簡報完畢</a:t>
            </a:r>
            <a:endParaRPr lang="en-US" altLang="zh-TW" sz="5400" dirty="0">
              <a:latin typeface="Noto Sans TC" panose="020B0500000000000000" pitchFamily="34" charset="-120"/>
              <a:ea typeface="Noto Sans TC" panose="020B0500000000000000" pitchFamily="34" charset="-120"/>
            </a:endParaRPr>
          </a:p>
          <a:p>
            <a:r>
              <a:rPr lang="zh-TW" altLang="zh-TW" sz="5400" dirty="0">
                <a:latin typeface="Noto Sans TC" panose="020B0500000000000000" pitchFamily="34" charset="-120"/>
                <a:ea typeface="Noto Sans TC" panose="020B0500000000000000" pitchFamily="34" charset="-120"/>
              </a:rPr>
              <a:t>恭請裁示</a:t>
            </a:r>
            <a:endParaRPr lang="zh-TW" altLang="en-US" sz="5400" dirty="0">
              <a:latin typeface="Noto Sans TC" panose="020B0500000000000000" pitchFamily="34" charset="-120"/>
              <a:ea typeface="Noto Sans TC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369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簡報大綱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44871" y="1678554"/>
            <a:ext cx="6977221" cy="3916904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zh-TW" altLang="en-US" sz="3000" dirty="0"/>
              <a:t>一、基本資料</a:t>
            </a:r>
            <a:endParaRPr lang="en-US" altLang="zh-TW" sz="3000" dirty="0"/>
          </a:p>
          <a:p>
            <a:pPr indent="0">
              <a:buNone/>
            </a:pPr>
            <a:r>
              <a:rPr lang="zh-TW" altLang="en-US" sz="3000" dirty="0"/>
              <a:t>二、產業領域</a:t>
            </a:r>
            <a:r>
              <a:rPr lang="en-US" altLang="zh-TW" sz="3000" dirty="0"/>
              <a:t>AI</a:t>
            </a:r>
            <a:r>
              <a:rPr lang="zh-TW" altLang="en-US" sz="3000" dirty="0"/>
              <a:t>應用發展藍圖</a:t>
            </a:r>
            <a:endParaRPr lang="en-US" altLang="zh-TW" sz="3000" dirty="0"/>
          </a:p>
          <a:p>
            <a:pPr indent="0">
              <a:buNone/>
            </a:pPr>
            <a:r>
              <a:rPr lang="zh-TW" altLang="en-US" sz="3000" dirty="0"/>
              <a:t>三、獲入選該年度產業</a:t>
            </a:r>
            <a:r>
              <a:rPr lang="en-US" altLang="zh-TW" sz="3000" dirty="0"/>
              <a:t>AI</a:t>
            </a:r>
            <a:r>
              <a:rPr lang="zh-TW" altLang="en-US" sz="3000" dirty="0"/>
              <a:t>落地實證輔導項目成果</a:t>
            </a:r>
            <a:endParaRPr lang="en-US" altLang="zh-TW" sz="3000" dirty="0"/>
          </a:p>
          <a:p>
            <a:pPr indent="0">
              <a:buNone/>
            </a:pPr>
            <a:r>
              <a:rPr lang="zh-TW" altLang="en-US" sz="3000" dirty="0"/>
              <a:t>四、目標項目智慧化需求及市場分析</a:t>
            </a:r>
            <a:endParaRPr lang="en-US" altLang="zh-TW" sz="3000" dirty="0"/>
          </a:p>
          <a:p>
            <a:pPr indent="0">
              <a:buNone/>
            </a:pPr>
            <a:r>
              <a:rPr lang="zh-TW" altLang="en-US" sz="3000" dirty="0"/>
              <a:t>五、目標項目輔導重點</a:t>
            </a:r>
            <a:endParaRPr lang="en-US" altLang="zh-TW" sz="3000" dirty="0"/>
          </a:p>
          <a:p>
            <a:pPr indent="0">
              <a:buNone/>
            </a:pPr>
            <a:r>
              <a:rPr lang="zh-TW" altLang="en-US" sz="3000" dirty="0"/>
              <a:t>六、其他有利於審查之資料</a:t>
            </a:r>
            <a:endParaRPr lang="en-US" sz="3000" dirty="0"/>
          </a:p>
        </p:txBody>
      </p:sp>
      <p:sp>
        <p:nvSpPr>
          <p:cNvPr id="4" name="矩形 3"/>
          <p:cNvSpPr/>
          <p:nvPr/>
        </p:nvSpPr>
        <p:spPr>
          <a:xfrm>
            <a:off x="418531" y="1284270"/>
            <a:ext cx="3978337" cy="4099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矩形 4"/>
          <p:cNvSpPr/>
          <p:nvPr/>
        </p:nvSpPr>
        <p:spPr>
          <a:xfrm>
            <a:off x="963061" y="1848216"/>
            <a:ext cx="3978337" cy="409938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4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/>
              </a:rPr>
              <a:t>一、基本資料</a:t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F75FCB42-620D-4DA4-99D1-F7F42B3E7C37}" type="slidenum">
              <a:rPr kumimoji="0" lang="zh-TW" altLang="en-US" kern="0" smtClean="0">
                <a:solidFill>
                  <a:sysClr val="windowText" lastClr="000000">
                    <a:tint val="75000"/>
                  </a:sysClr>
                </a:solidFill>
              </a:rPr>
              <a:pPr>
                <a:defRPr/>
              </a:pPr>
              <a:t>3</a:t>
            </a:fld>
            <a:endParaRPr kumimoji="0" lang="zh-TW" altLang="en-US" kern="0" dirty="0">
              <a:solidFill>
                <a:sysClr val="windowText" lastClr="000000">
                  <a:tint val="75000"/>
                </a:sys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903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公協會簡介</a:t>
            </a:r>
            <a:r>
              <a:rPr lang="en-US" altLang="zh-TW" dirty="0"/>
              <a:t>(1/2)</a:t>
            </a:r>
            <a:endParaRPr lang="en-US" dirty="0"/>
          </a:p>
        </p:txBody>
      </p:sp>
      <p:grpSp>
        <p:nvGrpSpPr>
          <p:cNvPr id="4" name="群組 8"/>
          <p:cNvGrpSpPr>
            <a:grpSpLocks/>
          </p:cNvGrpSpPr>
          <p:nvPr/>
        </p:nvGrpSpPr>
        <p:grpSpPr bwMode="auto">
          <a:xfrm>
            <a:off x="1056000" y="1082459"/>
            <a:ext cx="4216400" cy="2841813"/>
            <a:chOff x="186966" y="1215867"/>
            <a:chExt cx="4215396" cy="2841730"/>
          </a:xfrm>
        </p:grpSpPr>
        <p:grpSp>
          <p:nvGrpSpPr>
            <p:cNvPr id="5" name="群組 9"/>
            <p:cNvGrpSpPr>
              <a:grpSpLocks/>
            </p:cNvGrpSpPr>
            <p:nvPr/>
          </p:nvGrpSpPr>
          <p:grpSpPr bwMode="auto">
            <a:xfrm>
              <a:off x="261560" y="1215867"/>
              <a:ext cx="3747195" cy="447661"/>
              <a:chOff x="261560" y="1215867"/>
              <a:chExt cx="3747195" cy="447661"/>
            </a:xfrm>
          </p:grpSpPr>
          <p:grpSp>
            <p:nvGrpSpPr>
              <p:cNvPr id="7" name="组合 43"/>
              <p:cNvGrpSpPr>
                <a:grpSpLocks/>
              </p:cNvGrpSpPr>
              <p:nvPr/>
            </p:nvGrpSpPr>
            <p:grpSpPr bwMode="auto">
              <a:xfrm>
                <a:off x="261560" y="1215867"/>
                <a:ext cx="3747195" cy="447661"/>
                <a:chOff x="1601351" y="2042647"/>
                <a:chExt cx="3298396" cy="484904"/>
              </a:xfrm>
            </p:grpSpPr>
            <p:sp>
              <p:nvSpPr>
                <p:cNvPr id="11" name="剪去单角的矩形 44"/>
                <p:cNvSpPr/>
                <p:nvPr/>
              </p:nvSpPr>
              <p:spPr>
                <a:xfrm>
                  <a:off x="1646056" y="2042647"/>
                  <a:ext cx="3253691" cy="484904"/>
                </a:xfrm>
                <a:prstGeom prst="snip1Rect">
                  <a:avLst>
                    <a:gd name="adj" fmla="val 24381"/>
                  </a:avLst>
                </a:prstGeom>
                <a:solidFill>
                  <a:srgbClr val="58AEB9"/>
                </a:solidFill>
                <a:ln w="38100">
                  <a:solidFill>
                    <a:srgbClr val="EFF0F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844083">
                    <a:defRPr/>
                  </a:pPr>
                  <a:endParaRPr lang="zh-CN" altLang="en-US" sz="1662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1601351" y="2042647"/>
                  <a:ext cx="632857" cy="484904"/>
                </a:xfrm>
                <a:prstGeom prst="rect">
                  <a:avLst/>
                </a:prstGeom>
                <a:solidFill>
                  <a:srgbClr val="EFF0F0"/>
                </a:solidFill>
                <a:ln w="38100">
                  <a:solidFill>
                    <a:srgbClr val="EFF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844083">
                    <a:defRPr/>
                  </a:pPr>
                  <a:endParaRPr lang="zh-CN" altLang="en-US" sz="2215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" name="文本框 47"/>
                <p:cNvSpPr txBox="1">
                  <a:spLocks noChangeArrowheads="1"/>
                </p:cNvSpPr>
                <p:nvPr/>
              </p:nvSpPr>
              <p:spPr bwMode="auto">
                <a:xfrm>
                  <a:off x="2254378" y="2094234"/>
                  <a:ext cx="913659" cy="4075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defTabSz="844083" eaLnBrk="1" hangingPunct="1">
                    <a:defRPr/>
                  </a:pPr>
                  <a:r>
                    <a:rPr lang="zh-TW" altLang="en-US" sz="1846" dirty="0">
                      <a:solidFill>
                        <a:prstClr val="white"/>
                      </a:solidFill>
                      <a:latin typeface="微軟正黑體" pitchFamily="34" charset="-120"/>
                      <a:ea typeface="微軟正黑體" pitchFamily="34" charset="-120"/>
                    </a:rPr>
                    <a:t>簡介</a:t>
                  </a:r>
                  <a:endParaRPr lang="zh-CN" altLang="en-US" sz="1846" dirty="0">
                    <a:solidFill>
                      <a:prstClr val="white"/>
                    </a:solidFill>
                    <a:latin typeface="微軟正黑體" pitchFamily="34" charset="-120"/>
                    <a:ea typeface="微軟正黑體" pitchFamily="34" charset="-120"/>
                  </a:endParaRPr>
                </a:p>
              </p:txBody>
            </p:sp>
          </p:grpSp>
          <p:grpSp>
            <p:nvGrpSpPr>
              <p:cNvPr id="8" name="群組 12"/>
              <p:cNvGrpSpPr/>
              <p:nvPr/>
            </p:nvGrpSpPr>
            <p:grpSpPr bwMode="auto">
              <a:xfrm>
                <a:off x="436121" y="1263444"/>
                <a:ext cx="326829" cy="334069"/>
                <a:chOff x="-1194086" y="1679954"/>
                <a:chExt cx="581832" cy="676358"/>
              </a:xfrm>
              <a:solidFill>
                <a:srgbClr val="58AEB9"/>
              </a:solidFill>
            </p:grpSpPr>
            <p:sp>
              <p:nvSpPr>
                <p:cNvPr id="9" name="Freeform 13"/>
                <p:cNvSpPr>
                  <a:spLocks/>
                </p:cNvSpPr>
                <p:nvPr/>
              </p:nvSpPr>
              <p:spPr bwMode="auto">
                <a:xfrm>
                  <a:off x="-1060444" y="1759813"/>
                  <a:ext cx="448190" cy="596499"/>
                </a:xfrm>
                <a:custGeom>
                  <a:avLst/>
                  <a:gdLst>
                    <a:gd name="T0" fmla="*/ 104 w 154"/>
                    <a:gd name="T1" fmla="*/ 85 h 205"/>
                    <a:gd name="T2" fmla="*/ 124 w 154"/>
                    <a:gd name="T3" fmla="*/ 47 h 205"/>
                    <a:gd name="T4" fmla="*/ 77 w 154"/>
                    <a:gd name="T5" fmla="*/ 0 h 205"/>
                    <a:gd name="T6" fmla="*/ 30 w 154"/>
                    <a:gd name="T7" fmla="*/ 47 h 205"/>
                    <a:gd name="T8" fmla="*/ 50 w 154"/>
                    <a:gd name="T9" fmla="*/ 85 h 205"/>
                    <a:gd name="T10" fmla="*/ 0 w 154"/>
                    <a:gd name="T11" fmla="*/ 157 h 205"/>
                    <a:gd name="T12" fmla="*/ 6 w 154"/>
                    <a:gd name="T13" fmla="*/ 186 h 205"/>
                    <a:gd name="T14" fmla="*/ 77 w 154"/>
                    <a:gd name="T15" fmla="*/ 205 h 205"/>
                    <a:gd name="T16" fmla="*/ 148 w 154"/>
                    <a:gd name="T17" fmla="*/ 186 h 205"/>
                    <a:gd name="T18" fmla="*/ 154 w 154"/>
                    <a:gd name="T19" fmla="*/ 157 h 205"/>
                    <a:gd name="T20" fmla="*/ 104 w 154"/>
                    <a:gd name="T21" fmla="*/ 85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54" h="205">
                      <a:moveTo>
                        <a:pt x="104" y="85"/>
                      </a:moveTo>
                      <a:cubicBezTo>
                        <a:pt x="116" y="77"/>
                        <a:pt x="124" y="63"/>
                        <a:pt x="124" y="47"/>
                      </a:cubicBezTo>
                      <a:cubicBezTo>
                        <a:pt x="124" y="21"/>
                        <a:pt x="103" y="0"/>
                        <a:pt x="77" y="0"/>
                      </a:cubicBezTo>
                      <a:cubicBezTo>
                        <a:pt x="51" y="0"/>
                        <a:pt x="30" y="21"/>
                        <a:pt x="30" y="47"/>
                      </a:cubicBezTo>
                      <a:cubicBezTo>
                        <a:pt x="30" y="63"/>
                        <a:pt x="38" y="77"/>
                        <a:pt x="50" y="85"/>
                      </a:cubicBezTo>
                      <a:cubicBezTo>
                        <a:pt x="21" y="96"/>
                        <a:pt x="0" y="124"/>
                        <a:pt x="0" y="157"/>
                      </a:cubicBezTo>
                      <a:cubicBezTo>
                        <a:pt x="0" y="167"/>
                        <a:pt x="2" y="177"/>
                        <a:pt x="6" y="186"/>
                      </a:cubicBezTo>
                      <a:cubicBezTo>
                        <a:pt x="27" y="198"/>
                        <a:pt x="51" y="205"/>
                        <a:pt x="77" y="205"/>
                      </a:cubicBezTo>
                      <a:cubicBezTo>
                        <a:pt x="103" y="205"/>
                        <a:pt x="127" y="198"/>
                        <a:pt x="148" y="186"/>
                      </a:cubicBezTo>
                      <a:cubicBezTo>
                        <a:pt x="152" y="177"/>
                        <a:pt x="154" y="167"/>
                        <a:pt x="154" y="157"/>
                      </a:cubicBezTo>
                      <a:cubicBezTo>
                        <a:pt x="154" y="124"/>
                        <a:pt x="133" y="96"/>
                        <a:pt x="104" y="8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defTabSz="844083" eaLnBrk="1" hangingPunct="1">
                    <a:defRPr/>
                  </a:pPr>
                  <a:endParaRPr lang="zh-CN" altLang="en-US" sz="1477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" name="Freeform 14"/>
                <p:cNvSpPr>
                  <a:spLocks/>
                </p:cNvSpPr>
                <p:nvPr/>
              </p:nvSpPr>
              <p:spPr bwMode="auto">
                <a:xfrm>
                  <a:off x="-1194086" y="1679954"/>
                  <a:ext cx="311289" cy="532938"/>
                </a:xfrm>
                <a:custGeom>
                  <a:avLst/>
                  <a:gdLst>
                    <a:gd name="T0" fmla="*/ 53 w 107"/>
                    <a:gd name="T1" fmla="*/ 135 h 183"/>
                    <a:gd name="T2" fmla="*/ 81 w 107"/>
                    <a:gd name="T3" fmla="*/ 110 h 183"/>
                    <a:gd name="T4" fmla="*/ 68 w 107"/>
                    <a:gd name="T5" fmla="*/ 74 h 183"/>
                    <a:gd name="T6" fmla="*/ 107 w 107"/>
                    <a:gd name="T7" fmla="*/ 21 h 183"/>
                    <a:gd name="T8" fmla="*/ 70 w 107"/>
                    <a:gd name="T9" fmla="*/ 0 h 183"/>
                    <a:gd name="T10" fmla="*/ 28 w 107"/>
                    <a:gd name="T11" fmla="*/ 43 h 183"/>
                    <a:gd name="T12" fmla="*/ 46 w 107"/>
                    <a:gd name="T13" fmla="*/ 78 h 183"/>
                    <a:gd name="T14" fmla="*/ 0 w 107"/>
                    <a:gd name="T15" fmla="*/ 143 h 183"/>
                    <a:gd name="T16" fmla="*/ 6 w 107"/>
                    <a:gd name="T17" fmla="*/ 169 h 183"/>
                    <a:gd name="T18" fmla="*/ 38 w 107"/>
                    <a:gd name="T19" fmla="*/ 183 h 183"/>
                    <a:gd name="T20" fmla="*/ 53 w 107"/>
                    <a:gd name="T21" fmla="*/ 135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7" h="183">
                      <a:moveTo>
                        <a:pt x="53" y="135"/>
                      </a:moveTo>
                      <a:cubicBezTo>
                        <a:pt x="61" y="124"/>
                        <a:pt x="70" y="116"/>
                        <a:pt x="81" y="110"/>
                      </a:cubicBezTo>
                      <a:cubicBezTo>
                        <a:pt x="73" y="100"/>
                        <a:pt x="68" y="87"/>
                        <a:pt x="68" y="74"/>
                      </a:cubicBezTo>
                      <a:cubicBezTo>
                        <a:pt x="68" y="49"/>
                        <a:pt x="84" y="28"/>
                        <a:pt x="107" y="21"/>
                      </a:cubicBezTo>
                      <a:cubicBezTo>
                        <a:pt x="100" y="8"/>
                        <a:pt x="86" y="0"/>
                        <a:pt x="70" y="0"/>
                      </a:cubicBezTo>
                      <a:cubicBezTo>
                        <a:pt x="47" y="0"/>
                        <a:pt x="28" y="19"/>
                        <a:pt x="28" y="43"/>
                      </a:cubicBezTo>
                      <a:cubicBezTo>
                        <a:pt x="28" y="57"/>
                        <a:pt x="35" y="70"/>
                        <a:pt x="46" y="78"/>
                      </a:cubicBezTo>
                      <a:cubicBezTo>
                        <a:pt x="19" y="87"/>
                        <a:pt x="0" y="113"/>
                        <a:pt x="0" y="143"/>
                      </a:cubicBezTo>
                      <a:cubicBezTo>
                        <a:pt x="0" y="152"/>
                        <a:pt x="2" y="161"/>
                        <a:pt x="6" y="169"/>
                      </a:cubicBezTo>
                      <a:cubicBezTo>
                        <a:pt x="16" y="175"/>
                        <a:pt x="26" y="180"/>
                        <a:pt x="38" y="183"/>
                      </a:cubicBezTo>
                      <a:cubicBezTo>
                        <a:pt x="38" y="165"/>
                        <a:pt x="43" y="149"/>
                        <a:pt x="53" y="1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defTabSz="844083" eaLnBrk="1" hangingPunct="1">
                    <a:defRPr/>
                  </a:pPr>
                  <a:endParaRPr lang="zh-CN" altLang="en-US" sz="1477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6" name="矩形 5"/>
            <p:cNvSpPr/>
            <p:nvPr/>
          </p:nvSpPr>
          <p:spPr bwMode="auto">
            <a:xfrm>
              <a:off x="186966" y="1727027"/>
              <a:ext cx="4215396" cy="233057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srgbClr val="404040"/>
                  </a:solidFill>
                  <a:latin typeface="微軟正黑體" pitchFamily="34" charset="-120"/>
                  <a:ea typeface="微軟正黑體" pitchFamily="34" charset="-120"/>
                </a:rPr>
                <a:t>公協會簡介公協會簡介</a:t>
              </a:r>
              <a:endParaRPr lang="en-US" altLang="zh-TW" sz="1477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srgbClr val="404040"/>
                  </a:solidFill>
                  <a:latin typeface="微軟正黑體" pitchFamily="34" charset="-120"/>
                  <a:ea typeface="微軟正黑體" pitchFamily="34" charset="-120"/>
                </a:rPr>
                <a:t>公協會簡介</a:t>
              </a:r>
              <a:endParaRPr lang="en-US" altLang="zh-TW" sz="1477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srgbClr val="404040"/>
                  </a:solidFill>
                  <a:latin typeface="微軟正黑體" pitchFamily="34" charset="-120"/>
                  <a:ea typeface="微軟正黑體" pitchFamily="34" charset="-120"/>
                </a:rPr>
                <a:t>公協會簡介</a:t>
              </a:r>
              <a:endParaRPr lang="en-US" altLang="zh-TW" sz="1477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srgbClr val="404040"/>
                  </a:solidFill>
                  <a:latin typeface="微軟正黑體" pitchFamily="34" charset="-120"/>
                  <a:ea typeface="微軟正黑體" pitchFamily="34" charset="-120"/>
                </a:rPr>
                <a:t>公協會簡介</a:t>
              </a:r>
              <a:endParaRPr lang="en-US" altLang="zh-TW" sz="1477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srgbClr val="404040"/>
                  </a:solidFill>
                  <a:latin typeface="微軟正黑體" pitchFamily="34" charset="-120"/>
                  <a:ea typeface="微軟正黑體" pitchFamily="34" charset="-120"/>
                </a:rPr>
                <a:t>公協會簡介</a:t>
              </a:r>
              <a:endParaRPr lang="en-US" altLang="zh-TW" sz="1477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 eaLnBrk="1" hangingPunct="1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endParaRPr lang="en-US" altLang="zh-TW" sz="1477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14" name="群組 38"/>
          <p:cNvGrpSpPr>
            <a:grpSpLocks/>
          </p:cNvGrpSpPr>
          <p:nvPr/>
        </p:nvGrpSpPr>
        <p:grpSpPr bwMode="auto">
          <a:xfrm>
            <a:off x="6456000" y="1082463"/>
            <a:ext cx="5014913" cy="5101128"/>
            <a:chOff x="239389" y="3159714"/>
            <a:chExt cx="5431452" cy="5526049"/>
          </a:xfrm>
        </p:grpSpPr>
        <p:sp>
          <p:nvSpPr>
            <p:cNvPr id="15" name="矩形 14"/>
            <p:cNvSpPr/>
            <p:nvPr/>
          </p:nvSpPr>
          <p:spPr>
            <a:xfrm>
              <a:off x="239389" y="3694553"/>
              <a:ext cx="5431452" cy="49912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 eaLnBrk="1" hangingPunct="1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16" name="组合 43"/>
            <p:cNvGrpSpPr>
              <a:grpSpLocks/>
            </p:cNvGrpSpPr>
            <p:nvPr/>
          </p:nvGrpSpPr>
          <p:grpSpPr bwMode="auto">
            <a:xfrm>
              <a:off x="247986" y="3159714"/>
              <a:ext cx="4229620" cy="484967"/>
              <a:chOff x="1601414" y="2042647"/>
              <a:chExt cx="3908904" cy="484967"/>
            </a:xfrm>
          </p:grpSpPr>
          <p:sp>
            <p:nvSpPr>
              <p:cNvPr id="22" name="剪去单角的矩形 44"/>
              <p:cNvSpPr/>
              <p:nvPr/>
            </p:nvSpPr>
            <p:spPr>
              <a:xfrm>
                <a:off x="1695164" y="2042647"/>
                <a:ext cx="3815154" cy="484967"/>
              </a:xfrm>
              <a:prstGeom prst="snip1Rect">
                <a:avLst>
                  <a:gd name="adj" fmla="val 24381"/>
                </a:avLst>
              </a:prstGeom>
              <a:solidFill>
                <a:srgbClr val="58AEB9"/>
              </a:solidFill>
              <a:ln w="38100">
                <a:solidFill>
                  <a:srgbClr val="EFF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44083">
                  <a:defRPr/>
                </a:pPr>
                <a:endParaRPr lang="zh-CN" altLang="en-US" sz="1662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1601414" y="2042647"/>
                <a:ext cx="721399" cy="484967"/>
              </a:xfrm>
              <a:prstGeom prst="rect">
                <a:avLst/>
              </a:prstGeom>
              <a:solidFill>
                <a:srgbClr val="EFF0F0"/>
              </a:solidFill>
              <a:ln w="38100">
                <a:solidFill>
                  <a:srgbClr val="EFF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44083">
                  <a:defRPr/>
                </a:pPr>
                <a:endParaRPr lang="zh-CN" altLang="en-US" sz="2215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endParaRPr>
              </a:p>
            </p:txBody>
          </p:sp>
          <p:sp>
            <p:nvSpPr>
              <p:cNvPr id="24" name="文本框 47"/>
              <p:cNvSpPr txBox="1">
                <a:spLocks noChangeArrowheads="1"/>
              </p:cNvSpPr>
              <p:nvPr/>
            </p:nvSpPr>
            <p:spPr bwMode="auto">
              <a:xfrm>
                <a:off x="2347998" y="2094239"/>
                <a:ext cx="1134705" cy="4077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pPr algn="ctr" defTabSz="844083" eaLnBrk="1" hangingPunct="1">
                  <a:defRPr/>
                </a:pPr>
                <a:r>
                  <a:rPr lang="zh-TW" altLang="en-US" sz="1846" dirty="0">
                    <a:solidFill>
                      <a:prstClr val="white"/>
                    </a:solidFill>
                    <a:latin typeface="微軟正黑體" pitchFamily="34" charset="-120"/>
                    <a:ea typeface="微軟正黑體" pitchFamily="34" charset="-120"/>
                  </a:rPr>
                  <a:t>產業現況</a:t>
                </a:r>
              </a:p>
            </p:txBody>
          </p:sp>
        </p:grpSp>
        <p:grpSp>
          <p:nvGrpSpPr>
            <p:cNvPr id="17" name="组合 2"/>
            <p:cNvGrpSpPr/>
            <p:nvPr/>
          </p:nvGrpSpPr>
          <p:grpSpPr>
            <a:xfrm>
              <a:off x="466275" y="3209046"/>
              <a:ext cx="271013" cy="395290"/>
              <a:chOff x="6959600" y="935462"/>
              <a:chExt cx="862013" cy="1257300"/>
            </a:xfrm>
            <a:solidFill>
              <a:srgbClr val="58AEB9"/>
            </a:solidFill>
          </p:grpSpPr>
          <p:sp>
            <p:nvSpPr>
              <p:cNvPr id="18" name="Freeform 61"/>
              <p:cNvSpPr>
                <a:spLocks noEditPoints="1"/>
              </p:cNvSpPr>
              <p:nvPr/>
            </p:nvSpPr>
            <p:spPr bwMode="auto">
              <a:xfrm>
                <a:off x="6959600" y="935462"/>
                <a:ext cx="862013" cy="1038225"/>
              </a:xfrm>
              <a:custGeom>
                <a:avLst/>
                <a:gdLst>
                  <a:gd name="T0" fmla="*/ 191 w 382"/>
                  <a:gd name="T1" fmla="*/ 0 h 460"/>
                  <a:gd name="T2" fmla="*/ 0 w 382"/>
                  <a:gd name="T3" fmla="*/ 191 h 460"/>
                  <a:gd name="T4" fmla="*/ 49 w 382"/>
                  <a:gd name="T5" fmla="*/ 319 h 460"/>
                  <a:gd name="T6" fmla="*/ 49 w 382"/>
                  <a:gd name="T7" fmla="*/ 319 h 460"/>
                  <a:gd name="T8" fmla="*/ 49 w 382"/>
                  <a:gd name="T9" fmla="*/ 319 h 460"/>
                  <a:gd name="T10" fmla="*/ 58 w 382"/>
                  <a:gd name="T11" fmla="*/ 328 h 460"/>
                  <a:gd name="T12" fmla="*/ 102 w 382"/>
                  <a:gd name="T13" fmla="*/ 383 h 460"/>
                  <a:gd name="T14" fmla="*/ 157 w 382"/>
                  <a:gd name="T15" fmla="*/ 460 h 460"/>
                  <a:gd name="T16" fmla="*/ 186 w 382"/>
                  <a:gd name="T17" fmla="*/ 460 h 460"/>
                  <a:gd name="T18" fmla="*/ 196 w 382"/>
                  <a:gd name="T19" fmla="*/ 460 h 460"/>
                  <a:gd name="T20" fmla="*/ 225 w 382"/>
                  <a:gd name="T21" fmla="*/ 460 h 460"/>
                  <a:gd name="T22" fmla="*/ 280 w 382"/>
                  <a:gd name="T23" fmla="*/ 383 h 460"/>
                  <a:gd name="T24" fmla="*/ 323 w 382"/>
                  <a:gd name="T25" fmla="*/ 330 h 460"/>
                  <a:gd name="T26" fmla="*/ 382 w 382"/>
                  <a:gd name="T27" fmla="*/ 191 h 460"/>
                  <a:gd name="T28" fmla="*/ 191 w 382"/>
                  <a:gd name="T29" fmla="*/ 0 h 460"/>
                  <a:gd name="T30" fmla="*/ 262 w 382"/>
                  <a:gd name="T31" fmla="*/ 276 h 460"/>
                  <a:gd name="T32" fmla="*/ 239 w 382"/>
                  <a:gd name="T33" fmla="*/ 307 h 460"/>
                  <a:gd name="T34" fmla="*/ 209 w 382"/>
                  <a:gd name="T35" fmla="*/ 351 h 460"/>
                  <a:gd name="T36" fmla="*/ 194 w 382"/>
                  <a:gd name="T37" fmla="*/ 351 h 460"/>
                  <a:gd name="T38" fmla="*/ 188 w 382"/>
                  <a:gd name="T39" fmla="*/ 351 h 460"/>
                  <a:gd name="T40" fmla="*/ 173 w 382"/>
                  <a:gd name="T41" fmla="*/ 351 h 460"/>
                  <a:gd name="T42" fmla="*/ 143 w 382"/>
                  <a:gd name="T43" fmla="*/ 307 h 460"/>
                  <a:gd name="T44" fmla="*/ 119 w 382"/>
                  <a:gd name="T45" fmla="*/ 276 h 460"/>
                  <a:gd name="T46" fmla="*/ 114 w 382"/>
                  <a:gd name="T47" fmla="*/ 271 h 460"/>
                  <a:gd name="T48" fmla="*/ 114 w 382"/>
                  <a:gd name="T49" fmla="*/ 270 h 460"/>
                  <a:gd name="T50" fmla="*/ 114 w 382"/>
                  <a:gd name="T51" fmla="*/ 270 h 460"/>
                  <a:gd name="T52" fmla="*/ 88 w 382"/>
                  <a:gd name="T53" fmla="*/ 197 h 460"/>
                  <a:gd name="T54" fmla="*/ 191 w 382"/>
                  <a:gd name="T55" fmla="*/ 87 h 460"/>
                  <a:gd name="T56" fmla="*/ 294 w 382"/>
                  <a:gd name="T57" fmla="*/ 197 h 460"/>
                  <a:gd name="T58" fmla="*/ 262 w 382"/>
                  <a:gd name="T59" fmla="*/ 276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82" h="460">
                    <a:moveTo>
                      <a:pt x="191" y="0"/>
                    </a:moveTo>
                    <a:cubicBezTo>
                      <a:pt x="85" y="0"/>
                      <a:pt x="0" y="86"/>
                      <a:pt x="0" y="191"/>
                    </a:cubicBezTo>
                    <a:cubicBezTo>
                      <a:pt x="0" y="240"/>
                      <a:pt x="18" y="285"/>
                      <a:pt x="49" y="319"/>
                    </a:cubicBezTo>
                    <a:cubicBezTo>
                      <a:pt x="49" y="319"/>
                      <a:pt x="49" y="319"/>
                      <a:pt x="49" y="319"/>
                    </a:cubicBezTo>
                    <a:cubicBezTo>
                      <a:pt x="49" y="319"/>
                      <a:pt x="49" y="319"/>
                      <a:pt x="49" y="319"/>
                    </a:cubicBezTo>
                    <a:cubicBezTo>
                      <a:pt x="52" y="322"/>
                      <a:pt x="55" y="325"/>
                      <a:pt x="58" y="328"/>
                    </a:cubicBezTo>
                    <a:cubicBezTo>
                      <a:pt x="69" y="340"/>
                      <a:pt x="89" y="362"/>
                      <a:pt x="102" y="383"/>
                    </a:cubicBezTo>
                    <a:cubicBezTo>
                      <a:pt x="122" y="415"/>
                      <a:pt x="112" y="460"/>
                      <a:pt x="157" y="460"/>
                    </a:cubicBezTo>
                    <a:cubicBezTo>
                      <a:pt x="186" y="460"/>
                      <a:pt x="186" y="460"/>
                      <a:pt x="186" y="460"/>
                    </a:cubicBezTo>
                    <a:cubicBezTo>
                      <a:pt x="196" y="460"/>
                      <a:pt x="196" y="460"/>
                      <a:pt x="196" y="460"/>
                    </a:cubicBezTo>
                    <a:cubicBezTo>
                      <a:pt x="225" y="460"/>
                      <a:pt x="225" y="460"/>
                      <a:pt x="225" y="460"/>
                    </a:cubicBezTo>
                    <a:cubicBezTo>
                      <a:pt x="270" y="460"/>
                      <a:pt x="260" y="415"/>
                      <a:pt x="280" y="383"/>
                    </a:cubicBezTo>
                    <a:cubicBezTo>
                      <a:pt x="292" y="363"/>
                      <a:pt x="311" y="342"/>
                      <a:pt x="323" y="330"/>
                    </a:cubicBezTo>
                    <a:cubicBezTo>
                      <a:pt x="359" y="295"/>
                      <a:pt x="382" y="246"/>
                      <a:pt x="382" y="191"/>
                    </a:cubicBezTo>
                    <a:cubicBezTo>
                      <a:pt x="382" y="86"/>
                      <a:pt x="297" y="0"/>
                      <a:pt x="191" y="0"/>
                    </a:cubicBezTo>
                    <a:close/>
                    <a:moveTo>
                      <a:pt x="262" y="276"/>
                    </a:moveTo>
                    <a:cubicBezTo>
                      <a:pt x="256" y="284"/>
                      <a:pt x="246" y="296"/>
                      <a:pt x="239" y="307"/>
                    </a:cubicBezTo>
                    <a:cubicBezTo>
                      <a:pt x="228" y="326"/>
                      <a:pt x="234" y="351"/>
                      <a:pt x="209" y="351"/>
                    </a:cubicBezTo>
                    <a:cubicBezTo>
                      <a:pt x="194" y="351"/>
                      <a:pt x="194" y="351"/>
                      <a:pt x="194" y="351"/>
                    </a:cubicBezTo>
                    <a:cubicBezTo>
                      <a:pt x="188" y="351"/>
                      <a:pt x="188" y="351"/>
                      <a:pt x="188" y="351"/>
                    </a:cubicBezTo>
                    <a:cubicBezTo>
                      <a:pt x="173" y="351"/>
                      <a:pt x="173" y="351"/>
                      <a:pt x="173" y="351"/>
                    </a:cubicBezTo>
                    <a:cubicBezTo>
                      <a:pt x="148" y="351"/>
                      <a:pt x="153" y="326"/>
                      <a:pt x="143" y="307"/>
                    </a:cubicBezTo>
                    <a:cubicBezTo>
                      <a:pt x="136" y="295"/>
                      <a:pt x="125" y="283"/>
                      <a:pt x="119" y="276"/>
                    </a:cubicBezTo>
                    <a:cubicBezTo>
                      <a:pt x="117" y="274"/>
                      <a:pt x="116" y="272"/>
                      <a:pt x="114" y="271"/>
                    </a:cubicBezTo>
                    <a:cubicBezTo>
                      <a:pt x="114" y="270"/>
                      <a:pt x="114" y="270"/>
                      <a:pt x="114" y="270"/>
                    </a:cubicBezTo>
                    <a:cubicBezTo>
                      <a:pt x="114" y="270"/>
                      <a:pt x="114" y="270"/>
                      <a:pt x="114" y="270"/>
                    </a:cubicBezTo>
                    <a:cubicBezTo>
                      <a:pt x="98" y="251"/>
                      <a:pt x="88" y="225"/>
                      <a:pt x="88" y="197"/>
                    </a:cubicBezTo>
                    <a:cubicBezTo>
                      <a:pt x="88" y="136"/>
                      <a:pt x="134" y="87"/>
                      <a:pt x="191" y="87"/>
                    </a:cubicBezTo>
                    <a:cubicBezTo>
                      <a:pt x="248" y="87"/>
                      <a:pt x="294" y="136"/>
                      <a:pt x="294" y="197"/>
                    </a:cubicBezTo>
                    <a:cubicBezTo>
                      <a:pt x="294" y="228"/>
                      <a:pt x="282" y="256"/>
                      <a:pt x="262" y="2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844083" eaLnBrk="1" hangingPunct="1">
                  <a:defRPr/>
                </a:pPr>
                <a:endParaRPr lang="zh-CN" altLang="en-US" sz="1477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62"/>
              <p:cNvSpPr>
                <a:spLocks/>
              </p:cNvSpPr>
              <p:nvPr/>
            </p:nvSpPr>
            <p:spPr bwMode="auto">
              <a:xfrm>
                <a:off x="7245350" y="1980037"/>
                <a:ext cx="288925" cy="69850"/>
              </a:xfrm>
              <a:custGeom>
                <a:avLst/>
                <a:gdLst>
                  <a:gd name="T0" fmla="*/ 128 w 128"/>
                  <a:gd name="T1" fmla="*/ 16 h 31"/>
                  <a:gd name="T2" fmla="*/ 113 w 128"/>
                  <a:gd name="T3" fmla="*/ 31 h 31"/>
                  <a:gd name="T4" fmla="*/ 13 w 128"/>
                  <a:gd name="T5" fmla="*/ 31 h 31"/>
                  <a:gd name="T6" fmla="*/ 0 w 128"/>
                  <a:gd name="T7" fmla="*/ 16 h 31"/>
                  <a:gd name="T8" fmla="*/ 0 w 128"/>
                  <a:gd name="T9" fmla="*/ 16 h 31"/>
                  <a:gd name="T10" fmla="*/ 13 w 128"/>
                  <a:gd name="T11" fmla="*/ 0 h 31"/>
                  <a:gd name="T12" fmla="*/ 113 w 128"/>
                  <a:gd name="T13" fmla="*/ 0 h 31"/>
                  <a:gd name="T14" fmla="*/ 128 w 128"/>
                  <a:gd name="T15" fmla="*/ 1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8" h="31">
                    <a:moveTo>
                      <a:pt x="128" y="16"/>
                    </a:moveTo>
                    <a:cubicBezTo>
                      <a:pt x="128" y="23"/>
                      <a:pt x="121" y="31"/>
                      <a:pt x="113" y="31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5" y="31"/>
                      <a:pt x="0" y="23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8"/>
                      <a:pt x="5" y="0"/>
                      <a:pt x="13" y="0"/>
                    </a:cubicBezTo>
                    <a:cubicBezTo>
                      <a:pt x="113" y="0"/>
                      <a:pt x="113" y="0"/>
                      <a:pt x="113" y="0"/>
                    </a:cubicBezTo>
                    <a:cubicBezTo>
                      <a:pt x="121" y="0"/>
                      <a:pt x="128" y="8"/>
                      <a:pt x="128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844083" eaLnBrk="1" hangingPunct="1">
                  <a:defRPr/>
                </a:pPr>
                <a:endParaRPr lang="zh-CN" altLang="en-US" sz="1477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63"/>
              <p:cNvSpPr>
                <a:spLocks/>
              </p:cNvSpPr>
              <p:nvPr/>
            </p:nvSpPr>
            <p:spPr bwMode="auto">
              <a:xfrm>
                <a:off x="7245350" y="2064175"/>
                <a:ext cx="288925" cy="63500"/>
              </a:xfrm>
              <a:custGeom>
                <a:avLst/>
                <a:gdLst>
                  <a:gd name="T0" fmla="*/ 128 w 128"/>
                  <a:gd name="T1" fmla="*/ 15 h 28"/>
                  <a:gd name="T2" fmla="*/ 113 w 128"/>
                  <a:gd name="T3" fmla="*/ 28 h 28"/>
                  <a:gd name="T4" fmla="*/ 13 w 128"/>
                  <a:gd name="T5" fmla="*/ 28 h 28"/>
                  <a:gd name="T6" fmla="*/ 0 w 128"/>
                  <a:gd name="T7" fmla="*/ 15 h 28"/>
                  <a:gd name="T8" fmla="*/ 0 w 128"/>
                  <a:gd name="T9" fmla="*/ 14 h 28"/>
                  <a:gd name="T10" fmla="*/ 13 w 128"/>
                  <a:gd name="T11" fmla="*/ 0 h 28"/>
                  <a:gd name="T12" fmla="*/ 113 w 128"/>
                  <a:gd name="T13" fmla="*/ 0 h 28"/>
                  <a:gd name="T14" fmla="*/ 128 w 128"/>
                  <a:gd name="T15" fmla="*/ 14 h 28"/>
                  <a:gd name="T16" fmla="*/ 128 w 128"/>
                  <a:gd name="T17" fmla="*/ 1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28">
                    <a:moveTo>
                      <a:pt x="128" y="15"/>
                    </a:moveTo>
                    <a:cubicBezTo>
                      <a:pt x="128" y="22"/>
                      <a:pt x="121" y="28"/>
                      <a:pt x="113" y="28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5" y="28"/>
                      <a:pt x="0" y="22"/>
                      <a:pt x="0" y="1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7"/>
                      <a:pt x="5" y="0"/>
                      <a:pt x="13" y="0"/>
                    </a:cubicBezTo>
                    <a:cubicBezTo>
                      <a:pt x="113" y="0"/>
                      <a:pt x="113" y="0"/>
                      <a:pt x="113" y="0"/>
                    </a:cubicBezTo>
                    <a:cubicBezTo>
                      <a:pt x="121" y="0"/>
                      <a:pt x="128" y="7"/>
                      <a:pt x="128" y="14"/>
                    </a:cubicBezTo>
                    <a:lnTo>
                      <a:pt x="128" y="1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844083" eaLnBrk="1" hangingPunct="1">
                  <a:defRPr/>
                </a:pPr>
                <a:endParaRPr lang="zh-CN" altLang="en-US" sz="1477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Oval 64"/>
              <p:cNvSpPr>
                <a:spLocks noChangeArrowheads="1"/>
              </p:cNvSpPr>
              <p:nvPr/>
            </p:nvSpPr>
            <p:spPr bwMode="auto">
              <a:xfrm>
                <a:off x="7318375" y="2072112"/>
                <a:ext cx="141288" cy="12065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 defTabSz="844083" eaLnBrk="1" hangingPunct="1">
                  <a:defRPr/>
                </a:pPr>
                <a:endParaRPr lang="zh-CN" altLang="en-US" sz="1477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5" name="群組 30"/>
          <p:cNvGrpSpPr>
            <a:grpSpLocks/>
          </p:cNvGrpSpPr>
          <p:nvPr/>
        </p:nvGrpSpPr>
        <p:grpSpPr bwMode="auto">
          <a:xfrm>
            <a:off x="1130612" y="3976322"/>
            <a:ext cx="4481513" cy="2328861"/>
            <a:chOff x="350896" y="3221806"/>
            <a:chExt cx="4480621" cy="2328352"/>
          </a:xfrm>
        </p:grpSpPr>
        <p:grpSp>
          <p:nvGrpSpPr>
            <p:cNvPr id="26" name="组合 43"/>
            <p:cNvGrpSpPr>
              <a:grpSpLocks/>
            </p:cNvGrpSpPr>
            <p:nvPr/>
          </p:nvGrpSpPr>
          <p:grpSpPr bwMode="auto">
            <a:xfrm>
              <a:off x="350896" y="3221806"/>
              <a:ext cx="3747342" cy="449164"/>
              <a:chOff x="1601333" y="2042646"/>
              <a:chExt cx="3325831" cy="486738"/>
            </a:xfrm>
          </p:grpSpPr>
          <p:sp>
            <p:nvSpPr>
              <p:cNvPr id="38" name="剪去单角的矩形 44"/>
              <p:cNvSpPr/>
              <p:nvPr/>
            </p:nvSpPr>
            <p:spPr>
              <a:xfrm>
                <a:off x="1646410" y="2042646"/>
                <a:ext cx="3280754" cy="486738"/>
              </a:xfrm>
              <a:prstGeom prst="snip1Rect">
                <a:avLst>
                  <a:gd name="adj" fmla="val 24381"/>
                </a:avLst>
              </a:prstGeom>
              <a:solidFill>
                <a:srgbClr val="58AEB9"/>
              </a:solidFill>
              <a:ln w="38100">
                <a:solidFill>
                  <a:srgbClr val="EFF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44083">
                  <a:defRPr/>
                </a:pPr>
                <a:endParaRPr lang="zh-CN" altLang="en-US" sz="1662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1601333" y="2042646"/>
                <a:ext cx="633894" cy="486738"/>
              </a:xfrm>
              <a:prstGeom prst="rect">
                <a:avLst/>
              </a:prstGeom>
              <a:solidFill>
                <a:srgbClr val="EFF0F0"/>
              </a:solidFill>
              <a:ln w="38100">
                <a:solidFill>
                  <a:srgbClr val="EFF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44083">
                  <a:defRPr/>
                </a:pPr>
                <a:endParaRPr lang="zh-CN" altLang="en-US" sz="2215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endParaRPr>
              </a:p>
            </p:txBody>
          </p:sp>
          <p:sp>
            <p:nvSpPr>
              <p:cNvPr id="40" name="文本框 47"/>
              <p:cNvSpPr txBox="1">
                <a:spLocks noChangeArrowheads="1"/>
              </p:cNvSpPr>
              <p:nvPr/>
            </p:nvSpPr>
            <p:spPr bwMode="auto">
              <a:xfrm>
                <a:off x="2207136" y="2095963"/>
                <a:ext cx="1847994" cy="4077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pPr algn="ctr" defTabSz="844083" eaLnBrk="1" hangingPunct="1">
                  <a:defRPr/>
                </a:pPr>
                <a:r>
                  <a:rPr lang="zh-TW" altLang="en-US" sz="1846" dirty="0">
                    <a:solidFill>
                      <a:prstClr val="white"/>
                    </a:solidFill>
                    <a:latin typeface="微軟正黑體" pitchFamily="34" charset="-120"/>
                    <a:ea typeface="微軟正黑體" pitchFamily="34" charset="-120"/>
                  </a:rPr>
                  <a:t>公協會會員員分析</a:t>
                </a:r>
                <a:endParaRPr lang="zh-CN" altLang="en-US" sz="1846" dirty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  <p:sp>
          <p:nvSpPr>
            <p:cNvPr id="27" name="矩形 44"/>
            <p:cNvSpPr>
              <a:spLocks noChangeArrowheads="1"/>
            </p:cNvSpPr>
            <p:nvPr/>
          </p:nvSpPr>
          <p:spPr bwMode="auto">
            <a:xfrm>
              <a:off x="351366" y="4733591"/>
              <a:ext cx="3748047" cy="312511"/>
            </a:xfrm>
            <a:prstGeom prst="rect">
              <a:avLst/>
            </a:prstGeom>
            <a:solidFill>
              <a:srgbClr val="86B7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842963">
                <a:spcBef>
                  <a:spcPct val="20000"/>
                </a:spcBef>
                <a:buClr>
                  <a:srgbClr val="002060"/>
                </a:buClr>
                <a:buFont typeface="Wingdings" panose="05000000000000000000" pitchFamily="2" charset="2"/>
                <a:buChar char="q"/>
                <a:defRPr kumimoji="1" sz="3200" b="1">
                  <a:solidFill>
                    <a:srgbClr val="0000CC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1pPr>
              <a:lvl2pPr marL="742950" indent="-285750" defTabSz="842963">
                <a:spcBef>
                  <a:spcPct val="20000"/>
                </a:spcBef>
                <a:buClr>
                  <a:srgbClr val="002060"/>
                </a:buClr>
                <a:buFont typeface="標楷體" panose="03000509000000000000" pitchFamily="65" charset="-120"/>
                <a:buChar char="­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2pPr>
              <a:lvl3pPr marL="1143000" indent="-228600" defTabSz="842963">
                <a:spcBef>
                  <a:spcPct val="20000"/>
                </a:spcBef>
                <a:buClr>
                  <a:srgbClr val="00206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3pPr>
              <a:lvl4pPr marL="1600200" indent="-228600" defTabSz="842963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4pPr>
              <a:lvl5pPr marL="2057400" indent="-228600" defTabSz="842963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5pPr>
              <a:lvl6pPr marL="25146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6pPr>
              <a:lvl7pPr marL="29718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7pPr>
              <a:lvl8pPr marL="34290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8pPr>
              <a:lvl9pPr marL="38862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None/>
              </a:pPr>
              <a:r>
                <a:rPr lang="zh-TW" altLang="en-US" sz="1400" dirty="0">
                  <a:solidFill>
                    <a:srgbClr val="FFFFFF"/>
                  </a:solidFill>
                  <a:latin typeface="微軟正黑體" panose="020B0604030504040204" pitchFamily="34" charset="-120"/>
                </a:rPr>
                <a:t>分類三</a:t>
              </a:r>
            </a:p>
          </p:txBody>
        </p:sp>
        <p:sp>
          <p:nvSpPr>
            <p:cNvPr id="28" name="矩形 45"/>
            <p:cNvSpPr>
              <a:spLocks noChangeArrowheads="1"/>
            </p:cNvSpPr>
            <p:nvPr/>
          </p:nvSpPr>
          <p:spPr bwMode="auto">
            <a:xfrm>
              <a:off x="351366" y="4301543"/>
              <a:ext cx="3748047" cy="312511"/>
            </a:xfrm>
            <a:prstGeom prst="rect">
              <a:avLst/>
            </a:prstGeom>
            <a:solidFill>
              <a:srgbClr val="F077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842963">
                <a:spcBef>
                  <a:spcPct val="20000"/>
                </a:spcBef>
                <a:buClr>
                  <a:srgbClr val="002060"/>
                </a:buClr>
                <a:buFont typeface="Wingdings" panose="05000000000000000000" pitchFamily="2" charset="2"/>
                <a:buChar char="q"/>
                <a:defRPr kumimoji="1" sz="3200" b="1">
                  <a:solidFill>
                    <a:srgbClr val="0000CC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1pPr>
              <a:lvl2pPr marL="742950" indent="-285750" defTabSz="842963">
                <a:spcBef>
                  <a:spcPct val="20000"/>
                </a:spcBef>
                <a:buClr>
                  <a:srgbClr val="002060"/>
                </a:buClr>
                <a:buFont typeface="標楷體" panose="03000509000000000000" pitchFamily="65" charset="-120"/>
                <a:buChar char="­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2pPr>
              <a:lvl3pPr marL="1143000" indent="-228600" defTabSz="842963">
                <a:spcBef>
                  <a:spcPct val="20000"/>
                </a:spcBef>
                <a:buClr>
                  <a:srgbClr val="00206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3pPr>
              <a:lvl4pPr marL="1600200" indent="-228600" defTabSz="842963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4pPr>
              <a:lvl5pPr marL="2057400" indent="-228600" defTabSz="842963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5pPr>
              <a:lvl6pPr marL="25146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6pPr>
              <a:lvl7pPr marL="29718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7pPr>
              <a:lvl8pPr marL="34290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8pPr>
              <a:lvl9pPr marL="38862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None/>
              </a:pPr>
              <a:r>
                <a:rPr lang="zh-TW" altLang="en-US" sz="1400" dirty="0">
                  <a:solidFill>
                    <a:srgbClr val="FFFFFF"/>
                  </a:solidFill>
                  <a:latin typeface="微軟正黑體" panose="020B0604030504040204" pitchFamily="34" charset="-120"/>
                </a:rPr>
                <a:t>分類二</a:t>
              </a:r>
            </a:p>
          </p:txBody>
        </p:sp>
        <p:sp>
          <p:nvSpPr>
            <p:cNvPr id="29" name="矩形 46"/>
            <p:cNvSpPr>
              <a:spLocks noChangeArrowheads="1"/>
            </p:cNvSpPr>
            <p:nvPr/>
          </p:nvSpPr>
          <p:spPr bwMode="auto">
            <a:xfrm>
              <a:off x="350897" y="3837667"/>
              <a:ext cx="3748047" cy="312511"/>
            </a:xfrm>
            <a:prstGeom prst="rect">
              <a:avLst/>
            </a:prstGeom>
            <a:solidFill>
              <a:srgbClr val="18A1DE">
                <a:alpha val="8666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842963">
                <a:spcBef>
                  <a:spcPct val="20000"/>
                </a:spcBef>
                <a:buClr>
                  <a:srgbClr val="002060"/>
                </a:buClr>
                <a:buFont typeface="Wingdings" panose="05000000000000000000" pitchFamily="2" charset="2"/>
                <a:buChar char="q"/>
                <a:defRPr kumimoji="1" sz="3200" b="1">
                  <a:solidFill>
                    <a:srgbClr val="0000CC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1pPr>
              <a:lvl2pPr marL="742950" indent="-285750" defTabSz="842963">
                <a:spcBef>
                  <a:spcPct val="20000"/>
                </a:spcBef>
                <a:buClr>
                  <a:srgbClr val="002060"/>
                </a:buClr>
                <a:buFont typeface="標楷體" panose="03000509000000000000" pitchFamily="65" charset="-120"/>
                <a:buChar char="­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2pPr>
              <a:lvl3pPr marL="1143000" indent="-228600" defTabSz="842963">
                <a:spcBef>
                  <a:spcPct val="20000"/>
                </a:spcBef>
                <a:buClr>
                  <a:srgbClr val="00206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3pPr>
              <a:lvl4pPr marL="1600200" indent="-228600" defTabSz="842963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4pPr>
              <a:lvl5pPr marL="2057400" indent="-228600" defTabSz="842963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5pPr>
              <a:lvl6pPr marL="25146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6pPr>
              <a:lvl7pPr marL="29718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7pPr>
              <a:lvl8pPr marL="34290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8pPr>
              <a:lvl9pPr marL="38862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400" dirty="0">
                  <a:solidFill>
                    <a:srgbClr val="FFFFFF"/>
                  </a:solidFill>
                  <a:latin typeface="微軟正黑體" panose="020B0604030504040204" pitchFamily="34" charset="-120"/>
                </a:rPr>
                <a:t>分類一</a:t>
              </a:r>
            </a:p>
          </p:txBody>
        </p:sp>
        <p:sp>
          <p:nvSpPr>
            <p:cNvPr id="30" name="矩形 47"/>
            <p:cNvSpPr>
              <a:spLocks noChangeArrowheads="1"/>
            </p:cNvSpPr>
            <p:nvPr/>
          </p:nvSpPr>
          <p:spPr bwMode="auto">
            <a:xfrm>
              <a:off x="708013" y="3893170"/>
              <a:ext cx="2879152" cy="320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44083" eaLnBrk="1" hangingPunct="1">
                <a:defRPr/>
              </a:pPr>
              <a:endParaRPr lang="zh-TW" altLang="en-US" sz="1477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1" name="矩形 57"/>
            <p:cNvSpPr>
              <a:spLocks noChangeArrowheads="1"/>
            </p:cNvSpPr>
            <p:nvPr/>
          </p:nvSpPr>
          <p:spPr bwMode="auto">
            <a:xfrm>
              <a:off x="560404" y="4924820"/>
              <a:ext cx="3745754" cy="320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44083" eaLnBrk="1" hangingPunct="1">
                <a:defRPr/>
              </a:pPr>
              <a:endParaRPr lang="zh-TW" altLang="en-US" sz="1477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2" name="Freeform 24"/>
            <p:cNvSpPr>
              <a:spLocks noEditPoints="1"/>
            </p:cNvSpPr>
            <p:nvPr/>
          </p:nvSpPr>
          <p:spPr bwMode="auto">
            <a:xfrm>
              <a:off x="538184" y="3271006"/>
              <a:ext cx="393622" cy="334890"/>
            </a:xfrm>
            <a:custGeom>
              <a:avLst/>
              <a:gdLst>
                <a:gd name="T0" fmla="*/ 152664 w 198"/>
                <a:gd name="T1" fmla="*/ 74423 h 190"/>
                <a:gd name="T2" fmla="*/ 61066 w 198"/>
                <a:gd name="T3" fmla="*/ 74423 h 190"/>
                <a:gd name="T4" fmla="*/ 45799 w 198"/>
                <a:gd name="T5" fmla="*/ 99231 h 190"/>
                <a:gd name="T6" fmla="*/ 61066 w 198"/>
                <a:gd name="T7" fmla="*/ 124039 h 190"/>
                <a:gd name="T8" fmla="*/ 152664 w 198"/>
                <a:gd name="T9" fmla="*/ 124039 h 190"/>
                <a:gd name="T10" fmla="*/ 152664 w 198"/>
                <a:gd name="T11" fmla="*/ 74423 h 190"/>
                <a:gd name="T12" fmla="*/ 152664 w 198"/>
                <a:gd name="T13" fmla="*/ 74423 h 190"/>
                <a:gd name="T14" fmla="*/ 217546 w 198"/>
                <a:gd name="T15" fmla="*/ 124039 h 190"/>
                <a:gd name="T16" fmla="*/ 324411 w 198"/>
                <a:gd name="T17" fmla="*/ 124039 h 190"/>
                <a:gd name="T18" fmla="*/ 337769 w 198"/>
                <a:gd name="T19" fmla="*/ 124039 h 190"/>
                <a:gd name="T20" fmla="*/ 341585 w 198"/>
                <a:gd name="T21" fmla="*/ 131672 h 190"/>
                <a:gd name="T22" fmla="*/ 370210 w 198"/>
                <a:gd name="T23" fmla="*/ 177471 h 190"/>
                <a:gd name="T24" fmla="*/ 377843 w 198"/>
                <a:gd name="T25" fmla="*/ 188921 h 190"/>
                <a:gd name="T26" fmla="*/ 370210 w 198"/>
                <a:gd name="T27" fmla="*/ 196554 h 190"/>
                <a:gd name="T28" fmla="*/ 341585 w 198"/>
                <a:gd name="T29" fmla="*/ 242353 h 190"/>
                <a:gd name="T30" fmla="*/ 337769 w 198"/>
                <a:gd name="T31" fmla="*/ 255712 h 190"/>
                <a:gd name="T32" fmla="*/ 324411 w 198"/>
                <a:gd name="T33" fmla="*/ 255712 h 190"/>
                <a:gd name="T34" fmla="*/ 217546 w 198"/>
                <a:gd name="T35" fmla="*/ 255712 h 190"/>
                <a:gd name="T36" fmla="*/ 217546 w 198"/>
                <a:gd name="T37" fmla="*/ 312960 h 190"/>
                <a:gd name="T38" fmla="*/ 312961 w 198"/>
                <a:gd name="T39" fmla="*/ 312960 h 190"/>
                <a:gd name="T40" fmla="*/ 312961 w 198"/>
                <a:gd name="T41" fmla="*/ 362576 h 190"/>
                <a:gd name="T42" fmla="*/ 70607 w 198"/>
                <a:gd name="T43" fmla="*/ 362576 h 190"/>
                <a:gd name="T44" fmla="*/ 70607 w 198"/>
                <a:gd name="T45" fmla="*/ 312960 h 190"/>
                <a:gd name="T46" fmla="*/ 156480 w 198"/>
                <a:gd name="T47" fmla="*/ 312960 h 190"/>
                <a:gd name="T48" fmla="*/ 156480 w 198"/>
                <a:gd name="T49" fmla="*/ 164113 h 190"/>
                <a:gd name="T50" fmla="*/ 49616 w 198"/>
                <a:gd name="T51" fmla="*/ 164113 h 190"/>
                <a:gd name="T52" fmla="*/ 36258 w 198"/>
                <a:gd name="T53" fmla="*/ 164113 h 190"/>
                <a:gd name="T54" fmla="*/ 32441 w 198"/>
                <a:gd name="T55" fmla="*/ 152664 h 190"/>
                <a:gd name="T56" fmla="*/ 3817 w 198"/>
                <a:gd name="T57" fmla="*/ 106865 h 190"/>
                <a:gd name="T58" fmla="*/ 0 w 198"/>
                <a:gd name="T59" fmla="*/ 99231 h 190"/>
                <a:gd name="T60" fmla="*/ 3817 w 198"/>
                <a:gd name="T61" fmla="*/ 85873 h 190"/>
                <a:gd name="T62" fmla="*/ 32441 w 198"/>
                <a:gd name="T63" fmla="*/ 40074 h 190"/>
                <a:gd name="T64" fmla="*/ 36258 w 198"/>
                <a:gd name="T65" fmla="*/ 32441 h 190"/>
                <a:gd name="T66" fmla="*/ 49616 w 198"/>
                <a:gd name="T67" fmla="*/ 32441 h 190"/>
                <a:gd name="T68" fmla="*/ 156480 w 198"/>
                <a:gd name="T69" fmla="*/ 32441 h 190"/>
                <a:gd name="T70" fmla="*/ 156480 w 198"/>
                <a:gd name="T71" fmla="*/ 24808 h 190"/>
                <a:gd name="T72" fmla="*/ 188922 w 198"/>
                <a:gd name="T73" fmla="*/ 0 h 190"/>
                <a:gd name="T74" fmla="*/ 217546 w 198"/>
                <a:gd name="T75" fmla="*/ 24808 h 190"/>
                <a:gd name="T76" fmla="*/ 217546 w 198"/>
                <a:gd name="T77" fmla="*/ 124039 h 190"/>
                <a:gd name="T78" fmla="*/ 217546 w 198"/>
                <a:gd name="T79" fmla="*/ 124039 h 190"/>
                <a:gd name="T80" fmla="*/ 316777 w 198"/>
                <a:gd name="T81" fmla="*/ 160297 h 190"/>
                <a:gd name="T82" fmla="*/ 221363 w 198"/>
                <a:gd name="T83" fmla="*/ 160297 h 190"/>
                <a:gd name="T84" fmla="*/ 221363 w 198"/>
                <a:gd name="T85" fmla="*/ 213729 h 190"/>
                <a:gd name="T86" fmla="*/ 316777 w 198"/>
                <a:gd name="T87" fmla="*/ 213729 h 190"/>
                <a:gd name="T88" fmla="*/ 333952 w 198"/>
                <a:gd name="T89" fmla="*/ 188921 h 190"/>
                <a:gd name="T90" fmla="*/ 316777 w 198"/>
                <a:gd name="T91" fmla="*/ 160297 h 19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98"/>
                <a:gd name="T139" fmla="*/ 0 h 190"/>
                <a:gd name="T140" fmla="*/ 198 w 198"/>
                <a:gd name="T141" fmla="*/ 190 h 19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98" h="190">
                  <a:moveTo>
                    <a:pt x="80" y="39"/>
                  </a:moveTo>
                  <a:lnTo>
                    <a:pt x="32" y="39"/>
                  </a:lnTo>
                  <a:lnTo>
                    <a:pt x="24" y="52"/>
                  </a:lnTo>
                  <a:lnTo>
                    <a:pt x="32" y="65"/>
                  </a:lnTo>
                  <a:lnTo>
                    <a:pt x="80" y="65"/>
                  </a:lnTo>
                  <a:lnTo>
                    <a:pt x="80" y="39"/>
                  </a:lnTo>
                  <a:close/>
                  <a:moveTo>
                    <a:pt x="114" y="65"/>
                  </a:moveTo>
                  <a:lnTo>
                    <a:pt x="170" y="65"/>
                  </a:lnTo>
                  <a:lnTo>
                    <a:pt x="177" y="65"/>
                  </a:lnTo>
                  <a:lnTo>
                    <a:pt x="179" y="69"/>
                  </a:lnTo>
                  <a:lnTo>
                    <a:pt x="194" y="93"/>
                  </a:lnTo>
                  <a:lnTo>
                    <a:pt x="198" y="99"/>
                  </a:lnTo>
                  <a:lnTo>
                    <a:pt x="194" y="103"/>
                  </a:lnTo>
                  <a:lnTo>
                    <a:pt x="179" y="127"/>
                  </a:lnTo>
                  <a:lnTo>
                    <a:pt x="177" y="134"/>
                  </a:lnTo>
                  <a:lnTo>
                    <a:pt x="170" y="134"/>
                  </a:lnTo>
                  <a:lnTo>
                    <a:pt x="114" y="134"/>
                  </a:lnTo>
                  <a:lnTo>
                    <a:pt x="114" y="164"/>
                  </a:lnTo>
                  <a:lnTo>
                    <a:pt x="164" y="164"/>
                  </a:lnTo>
                  <a:lnTo>
                    <a:pt x="164" y="190"/>
                  </a:lnTo>
                  <a:lnTo>
                    <a:pt x="37" y="190"/>
                  </a:lnTo>
                  <a:lnTo>
                    <a:pt x="37" y="164"/>
                  </a:lnTo>
                  <a:lnTo>
                    <a:pt x="82" y="164"/>
                  </a:lnTo>
                  <a:lnTo>
                    <a:pt x="82" y="86"/>
                  </a:lnTo>
                  <a:lnTo>
                    <a:pt x="26" y="86"/>
                  </a:lnTo>
                  <a:lnTo>
                    <a:pt x="19" y="86"/>
                  </a:lnTo>
                  <a:lnTo>
                    <a:pt x="17" y="80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2" y="45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6" y="17"/>
                  </a:lnTo>
                  <a:lnTo>
                    <a:pt x="82" y="17"/>
                  </a:lnTo>
                  <a:lnTo>
                    <a:pt x="82" y="13"/>
                  </a:lnTo>
                  <a:lnTo>
                    <a:pt x="99" y="0"/>
                  </a:lnTo>
                  <a:lnTo>
                    <a:pt x="114" y="13"/>
                  </a:lnTo>
                  <a:lnTo>
                    <a:pt x="114" y="65"/>
                  </a:lnTo>
                  <a:close/>
                  <a:moveTo>
                    <a:pt x="166" y="84"/>
                  </a:moveTo>
                  <a:lnTo>
                    <a:pt x="116" y="84"/>
                  </a:lnTo>
                  <a:lnTo>
                    <a:pt x="116" y="112"/>
                  </a:lnTo>
                  <a:lnTo>
                    <a:pt x="166" y="112"/>
                  </a:lnTo>
                  <a:lnTo>
                    <a:pt x="175" y="99"/>
                  </a:lnTo>
                  <a:lnTo>
                    <a:pt x="166" y="84"/>
                  </a:lnTo>
                  <a:close/>
                </a:path>
              </a:pathLst>
            </a:custGeom>
            <a:solidFill>
              <a:srgbClr val="58AEB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844083" eaLnBrk="1" hangingPunct="1">
                <a:defRPr/>
              </a:pPr>
              <a:endParaRPr lang="zh-TW" altLang="en-US" sz="1477">
                <a:solidFill>
                  <a:prstClr val="black"/>
                </a:solidFill>
              </a:endParaRPr>
            </a:p>
          </p:txBody>
        </p:sp>
        <p:sp>
          <p:nvSpPr>
            <p:cNvPr id="33" name="矩形 44"/>
            <p:cNvSpPr>
              <a:spLocks noChangeArrowheads="1"/>
            </p:cNvSpPr>
            <p:nvPr/>
          </p:nvSpPr>
          <p:spPr bwMode="auto">
            <a:xfrm>
              <a:off x="350896" y="5166067"/>
              <a:ext cx="3747342" cy="312670"/>
            </a:xfrm>
            <a:prstGeom prst="rect">
              <a:avLst/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844083">
                <a:defRPr/>
              </a:pPr>
              <a:r>
                <a:rPr lang="zh-TW" altLang="en-US" sz="1400" dirty="0">
                  <a:solidFill>
                    <a:srgbClr val="FFFFFF"/>
                  </a:solidFill>
                  <a:latin typeface="微軟正黑體" panose="020B0604030504040204" pitchFamily="34" charset="-120"/>
                </a:rPr>
                <a:t>分類四</a:t>
              </a:r>
              <a:endParaRPr lang="zh-TW" altLang="en-US" sz="1400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4" name="文字方塊 39"/>
            <p:cNvSpPr txBox="1">
              <a:spLocks noChangeArrowheads="1"/>
            </p:cNvSpPr>
            <p:nvPr/>
          </p:nvSpPr>
          <p:spPr bwMode="auto">
            <a:xfrm>
              <a:off x="4178749" y="3745681"/>
              <a:ext cx="62879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842963">
                <a:spcBef>
                  <a:spcPct val="20000"/>
                </a:spcBef>
                <a:buClr>
                  <a:srgbClr val="002060"/>
                </a:buClr>
                <a:buFont typeface="Wingdings" panose="05000000000000000000" pitchFamily="2" charset="2"/>
                <a:buChar char="q"/>
                <a:defRPr kumimoji="1" sz="3200" b="1">
                  <a:solidFill>
                    <a:srgbClr val="0000CC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1pPr>
              <a:lvl2pPr marL="742950" indent="-285750" defTabSz="842963">
                <a:spcBef>
                  <a:spcPct val="20000"/>
                </a:spcBef>
                <a:buClr>
                  <a:srgbClr val="002060"/>
                </a:buClr>
                <a:buFont typeface="標楷體" panose="03000509000000000000" pitchFamily="65" charset="-120"/>
                <a:buChar char="­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2pPr>
              <a:lvl3pPr marL="1143000" indent="-228600" defTabSz="842963">
                <a:spcBef>
                  <a:spcPct val="20000"/>
                </a:spcBef>
                <a:buClr>
                  <a:srgbClr val="00206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3pPr>
              <a:lvl4pPr marL="1600200" indent="-228600" defTabSz="842963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4pPr>
              <a:lvl5pPr marL="2057400" indent="-228600" defTabSz="842963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5pPr>
              <a:lvl6pPr marL="25146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6pPr>
              <a:lvl7pPr marL="29718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7pPr>
              <a:lvl8pPr marL="34290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8pPr>
              <a:lvl9pPr marL="38862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solidFill>
                    <a:srgbClr val="C00000"/>
                  </a:solidFill>
                  <a:latin typeface="Brush Script MT" panose="03060802040406070304" pitchFamily="66" charset="0"/>
                  <a:ea typeface="STXingkai" panose="02010800040101010101" pitchFamily="2" charset="-122"/>
                </a:rPr>
                <a:t>33</a:t>
              </a:r>
              <a:endParaRPr lang="zh-TW" altLang="en-US" sz="2400">
                <a:solidFill>
                  <a:srgbClr val="C00000"/>
                </a:solidFill>
                <a:latin typeface="Brush Script MT" panose="03060802040406070304" pitchFamily="66" charset="0"/>
                <a:ea typeface="STXingkai" panose="02010800040101010101" pitchFamily="2" charset="-122"/>
              </a:endParaRPr>
            </a:p>
          </p:txBody>
        </p:sp>
        <p:sp>
          <p:nvSpPr>
            <p:cNvPr id="35" name="文字方塊 40"/>
            <p:cNvSpPr txBox="1">
              <a:spLocks noChangeArrowheads="1"/>
            </p:cNvSpPr>
            <p:nvPr/>
          </p:nvSpPr>
          <p:spPr bwMode="auto">
            <a:xfrm>
              <a:off x="4098239" y="4200633"/>
              <a:ext cx="551912" cy="461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842963">
                <a:spcBef>
                  <a:spcPct val="20000"/>
                </a:spcBef>
                <a:buClr>
                  <a:srgbClr val="002060"/>
                </a:buClr>
                <a:buFont typeface="Wingdings" panose="05000000000000000000" pitchFamily="2" charset="2"/>
                <a:buChar char="q"/>
                <a:defRPr kumimoji="1" sz="3200" b="1">
                  <a:solidFill>
                    <a:srgbClr val="0000CC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1pPr>
              <a:lvl2pPr marL="742950" indent="-285750" defTabSz="842963">
                <a:spcBef>
                  <a:spcPct val="20000"/>
                </a:spcBef>
                <a:buClr>
                  <a:srgbClr val="002060"/>
                </a:buClr>
                <a:buFont typeface="標楷體" panose="03000509000000000000" pitchFamily="65" charset="-120"/>
                <a:buChar char="­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2pPr>
              <a:lvl3pPr marL="1143000" indent="-228600" defTabSz="842963">
                <a:spcBef>
                  <a:spcPct val="20000"/>
                </a:spcBef>
                <a:buClr>
                  <a:srgbClr val="00206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3pPr>
              <a:lvl4pPr marL="1600200" indent="-228600" defTabSz="842963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4pPr>
              <a:lvl5pPr marL="2057400" indent="-228600" defTabSz="842963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5pPr>
              <a:lvl6pPr marL="25146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6pPr>
              <a:lvl7pPr marL="29718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7pPr>
              <a:lvl8pPr marL="34290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8pPr>
              <a:lvl9pPr marL="38862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solidFill>
                    <a:srgbClr val="C00000"/>
                  </a:solidFill>
                  <a:latin typeface="Brush Script MT" panose="03060802040406070304" pitchFamily="66" charset="0"/>
                  <a:ea typeface="STXingkai" panose="02010800040101010101" pitchFamily="2" charset="-122"/>
                </a:rPr>
                <a:t>481</a:t>
              </a:r>
              <a:endParaRPr lang="zh-TW" altLang="en-US" sz="2400">
                <a:solidFill>
                  <a:srgbClr val="C00000"/>
                </a:solidFill>
                <a:latin typeface="Brush Script MT" panose="03060802040406070304" pitchFamily="66" charset="0"/>
                <a:ea typeface="STXingkai" panose="02010800040101010101" pitchFamily="2" charset="-122"/>
              </a:endParaRPr>
            </a:p>
          </p:txBody>
        </p:sp>
        <p:sp>
          <p:nvSpPr>
            <p:cNvPr id="36" name="文字方塊 41"/>
            <p:cNvSpPr txBox="1">
              <a:spLocks noChangeArrowheads="1"/>
            </p:cNvSpPr>
            <p:nvPr/>
          </p:nvSpPr>
          <p:spPr bwMode="auto">
            <a:xfrm>
              <a:off x="4202726" y="4656445"/>
              <a:ext cx="62879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842963">
                <a:spcBef>
                  <a:spcPct val="20000"/>
                </a:spcBef>
                <a:buClr>
                  <a:srgbClr val="002060"/>
                </a:buClr>
                <a:buFont typeface="Wingdings" panose="05000000000000000000" pitchFamily="2" charset="2"/>
                <a:buChar char="q"/>
                <a:defRPr kumimoji="1" sz="3200" b="1">
                  <a:solidFill>
                    <a:srgbClr val="0000CC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1pPr>
              <a:lvl2pPr marL="742950" indent="-285750" defTabSz="842963">
                <a:spcBef>
                  <a:spcPct val="20000"/>
                </a:spcBef>
                <a:buClr>
                  <a:srgbClr val="002060"/>
                </a:buClr>
                <a:buFont typeface="標楷體" panose="03000509000000000000" pitchFamily="65" charset="-120"/>
                <a:buChar char="­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2pPr>
              <a:lvl3pPr marL="1143000" indent="-228600" defTabSz="842963">
                <a:spcBef>
                  <a:spcPct val="20000"/>
                </a:spcBef>
                <a:buClr>
                  <a:srgbClr val="00206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3pPr>
              <a:lvl4pPr marL="1600200" indent="-228600" defTabSz="842963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4pPr>
              <a:lvl5pPr marL="2057400" indent="-228600" defTabSz="842963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5pPr>
              <a:lvl6pPr marL="25146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6pPr>
              <a:lvl7pPr marL="29718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7pPr>
              <a:lvl8pPr marL="34290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8pPr>
              <a:lvl9pPr marL="38862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solidFill>
                    <a:srgbClr val="C00000"/>
                  </a:solidFill>
                  <a:latin typeface="Brush Script MT" panose="03060802040406070304" pitchFamily="66" charset="0"/>
                  <a:ea typeface="STXingkai" panose="02010800040101010101" pitchFamily="2" charset="-122"/>
                </a:rPr>
                <a:t>10</a:t>
              </a:r>
              <a:endParaRPr lang="zh-TW" altLang="en-US" sz="2400">
                <a:solidFill>
                  <a:srgbClr val="C00000"/>
                </a:solidFill>
                <a:latin typeface="Brush Script MT" panose="03060802040406070304" pitchFamily="66" charset="0"/>
                <a:ea typeface="STXingkai" panose="02010800040101010101" pitchFamily="2" charset="-122"/>
              </a:endParaRPr>
            </a:p>
          </p:txBody>
        </p:sp>
        <p:sp>
          <p:nvSpPr>
            <p:cNvPr id="37" name="文字方塊 42"/>
            <p:cNvSpPr txBox="1">
              <a:spLocks noChangeArrowheads="1"/>
            </p:cNvSpPr>
            <p:nvPr/>
          </p:nvSpPr>
          <p:spPr bwMode="auto">
            <a:xfrm>
              <a:off x="4098751" y="5088493"/>
              <a:ext cx="62879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842963">
                <a:spcBef>
                  <a:spcPct val="20000"/>
                </a:spcBef>
                <a:buClr>
                  <a:srgbClr val="002060"/>
                </a:buClr>
                <a:buFont typeface="Wingdings" panose="05000000000000000000" pitchFamily="2" charset="2"/>
                <a:buChar char="q"/>
                <a:defRPr kumimoji="1" sz="3200" b="1">
                  <a:solidFill>
                    <a:srgbClr val="0000CC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1pPr>
              <a:lvl2pPr marL="742950" indent="-285750" defTabSz="842963">
                <a:spcBef>
                  <a:spcPct val="20000"/>
                </a:spcBef>
                <a:buClr>
                  <a:srgbClr val="002060"/>
                </a:buClr>
                <a:buFont typeface="標楷體" panose="03000509000000000000" pitchFamily="65" charset="-120"/>
                <a:buChar char="­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2pPr>
              <a:lvl3pPr marL="1143000" indent="-228600" defTabSz="842963">
                <a:spcBef>
                  <a:spcPct val="20000"/>
                </a:spcBef>
                <a:buClr>
                  <a:srgbClr val="00206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3pPr>
              <a:lvl4pPr marL="1600200" indent="-228600" defTabSz="842963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4pPr>
              <a:lvl5pPr marL="2057400" indent="-228600" defTabSz="842963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5pPr>
              <a:lvl6pPr marL="25146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6pPr>
              <a:lvl7pPr marL="29718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7pPr>
              <a:lvl8pPr marL="34290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8pPr>
              <a:lvl9pPr marL="38862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solidFill>
                    <a:srgbClr val="C00000"/>
                  </a:solidFill>
                  <a:latin typeface="Brush Script MT" panose="03060802040406070304" pitchFamily="66" charset="0"/>
                  <a:ea typeface="STXingkai" panose="02010800040101010101" pitchFamily="2" charset="-122"/>
                </a:rPr>
                <a:t>3</a:t>
              </a:r>
              <a:endParaRPr lang="zh-TW" altLang="en-US" sz="2400">
                <a:solidFill>
                  <a:srgbClr val="C00000"/>
                </a:solidFill>
                <a:latin typeface="Brush Script MT" panose="03060802040406070304" pitchFamily="66" charset="0"/>
                <a:ea typeface="STXingkai" panose="0201080004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67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公協會簡介</a:t>
            </a:r>
            <a:r>
              <a:rPr lang="en-US" altLang="zh-TW" dirty="0"/>
              <a:t>(2/2)</a:t>
            </a:r>
            <a:endParaRPr 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336000" y="1152000"/>
            <a:ext cx="11520000" cy="5220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TW" altLang="en-US" dirty="0">
                <a:latin typeface="微軟正黑體" panose="020B0604030504040204" pitchFamily="34" charset="-120"/>
              </a:rPr>
              <a:t> 請說明申請單位能量：曾參與之政府或產業推動計畫，具資通訊能量相關內容成效說明</a:t>
            </a:r>
            <a:endParaRPr lang="en-US" altLang="zh-TW" dirty="0">
              <a:latin typeface="微軟正黑體" panose="020B0604030504040204" pitchFamily="34" charset="-120"/>
            </a:endParaRPr>
          </a:p>
          <a:p>
            <a:pPr marL="306388" lvl="2" indent="0">
              <a:buNone/>
            </a:pPr>
            <a:endParaRPr lang="zh-TW" altLang="en-US" sz="2400" dirty="0"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38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113</a:t>
            </a:r>
            <a:r>
              <a:rPr lang="zh-TW" altLang="en-US" dirty="0"/>
              <a:t>年具體工作規畫項目</a:t>
            </a:r>
            <a:endParaRPr lang="en-US" dirty="0"/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9AFEC60B-2E79-413F-BFB1-1154A95A52C1}"/>
              </a:ext>
            </a:extLst>
          </p:cNvPr>
          <p:cNvGrpSpPr/>
          <p:nvPr/>
        </p:nvGrpSpPr>
        <p:grpSpPr>
          <a:xfrm>
            <a:off x="612416" y="2034284"/>
            <a:ext cx="11120451" cy="3133805"/>
            <a:chOff x="992560" y="3284984"/>
            <a:chExt cx="8176758" cy="2304256"/>
          </a:xfrm>
        </p:grpSpPr>
        <p:sp>
          <p:nvSpPr>
            <p:cNvPr id="5" name="Google Shape;2325;p55">
              <a:extLst>
                <a:ext uri="{FF2B5EF4-FFF2-40B4-BE49-F238E27FC236}">
                  <a16:creationId xmlns:a16="http://schemas.microsoft.com/office/drawing/2014/main" id="{61A887AB-9B10-4B90-83B2-4E007E1F6E88}"/>
                </a:ext>
              </a:extLst>
            </p:cNvPr>
            <p:cNvSpPr/>
            <p:nvPr/>
          </p:nvSpPr>
          <p:spPr>
            <a:xfrm>
              <a:off x="2837251" y="4653136"/>
              <a:ext cx="176687" cy="203390"/>
            </a:xfrm>
            <a:custGeom>
              <a:avLst/>
              <a:gdLst/>
              <a:ahLst/>
              <a:cxnLst/>
              <a:rect l="l" t="t" r="r" b="b"/>
              <a:pathLst>
                <a:path w="3873" h="4476" extrusionOk="0">
                  <a:moveTo>
                    <a:pt x="1" y="0"/>
                  </a:moveTo>
                  <a:lnTo>
                    <a:pt x="1" y="2238"/>
                  </a:lnTo>
                  <a:lnTo>
                    <a:pt x="1" y="4476"/>
                  </a:lnTo>
                  <a:lnTo>
                    <a:pt x="1938" y="3359"/>
                  </a:lnTo>
                  <a:lnTo>
                    <a:pt x="3873" y="2238"/>
                  </a:lnTo>
                  <a:lnTo>
                    <a:pt x="1938" y="112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endParaRPr sz="1625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endParaRPr>
            </a:p>
          </p:txBody>
        </p:sp>
        <p:grpSp>
          <p:nvGrpSpPr>
            <p:cNvPr id="6" name="群組 5">
              <a:extLst>
                <a:ext uri="{FF2B5EF4-FFF2-40B4-BE49-F238E27FC236}">
                  <a16:creationId xmlns:a16="http://schemas.microsoft.com/office/drawing/2014/main" id="{8F6B8CFC-68C7-45E1-A5ED-41B5854B3389}"/>
                </a:ext>
              </a:extLst>
            </p:cNvPr>
            <p:cNvGrpSpPr/>
            <p:nvPr/>
          </p:nvGrpSpPr>
          <p:grpSpPr>
            <a:xfrm>
              <a:off x="992560" y="3284984"/>
              <a:ext cx="1661338" cy="2304256"/>
              <a:chOff x="1275439" y="3351021"/>
              <a:chExt cx="1661338" cy="2304256"/>
            </a:xfrm>
          </p:grpSpPr>
          <p:sp>
            <p:nvSpPr>
              <p:cNvPr id="21" name="Google Shape;2323;p55">
                <a:extLst>
                  <a:ext uri="{FF2B5EF4-FFF2-40B4-BE49-F238E27FC236}">
                    <a16:creationId xmlns:a16="http://schemas.microsoft.com/office/drawing/2014/main" id="{E3073B0D-F4C4-4FE7-83B9-B1165F384D61}"/>
                  </a:ext>
                </a:extLst>
              </p:cNvPr>
              <p:cNvSpPr/>
              <p:nvPr/>
            </p:nvSpPr>
            <p:spPr>
              <a:xfrm>
                <a:off x="1275439" y="3351021"/>
                <a:ext cx="1661338" cy="239013"/>
              </a:xfrm>
              <a:custGeom>
                <a:avLst/>
                <a:gdLst/>
                <a:ahLst/>
                <a:cxnLst/>
                <a:rect l="l" t="t" r="r" b="b"/>
                <a:pathLst>
                  <a:path w="38661" h="2635" extrusionOk="0">
                    <a:moveTo>
                      <a:pt x="1320" y="0"/>
                    </a:moveTo>
                    <a:cubicBezTo>
                      <a:pt x="590" y="0"/>
                      <a:pt x="0" y="589"/>
                      <a:pt x="0" y="1316"/>
                    </a:cubicBezTo>
                    <a:cubicBezTo>
                      <a:pt x="0" y="2043"/>
                      <a:pt x="590" y="2635"/>
                      <a:pt x="1320" y="2635"/>
                    </a:cubicBezTo>
                    <a:lnTo>
                      <a:pt x="37342" y="2635"/>
                    </a:lnTo>
                    <a:cubicBezTo>
                      <a:pt x="38072" y="2635"/>
                      <a:pt x="38661" y="2043"/>
                      <a:pt x="38661" y="1316"/>
                    </a:cubicBezTo>
                    <a:cubicBezTo>
                      <a:pt x="38661" y="589"/>
                      <a:pt x="38072" y="0"/>
                      <a:pt x="37342" y="0"/>
                    </a:cubicBez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bl" rotWithShape="0">
                  <a:srgbClr val="393973">
                    <a:alpha val="50000"/>
                  </a:srgbClr>
                </a:outerShdw>
              </a:effectLst>
            </p:spPr>
            <p:txBody>
              <a:bodyPr spcFirstLastPara="1" wrap="square" lIns="74283" tIns="74283" rIns="74283" bIns="74283" anchor="ctr" anchorCtr="0">
                <a:noAutofit/>
              </a:bodyPr>
              <a:lstStyle/>
              <a:p>
                <a:pPr algn="ctr" defTabSz="742927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r>
                  <a:rPr kumimoji="0" lang="en-US" altLang="zh-TW" sz="1400" b="1" kern="0" dirty="0">
                    <a:solidFill>
                      <a:srgbClr val="434343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113</a:t>
                </a:r>
                <a:r>
                  <a:rPr kumimoji="0" lang="zh-TW" altLang="en-US" sz="1400" b="1" kern="0" dirty="0">
                    <a:solidFill>
                      <a:srgbClr val="434343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年</a:t>
                </a:r>
                <a:r>
                  <a:rPr kumimoji="0" lang="en-US" altLang="zh-TW" sz="1400" b="1" kern="0" dirty="0">
                    <a:solidFill>
                      <a:srgbClr val="434343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Q1</a:t>
                </a:r>
                <a:endParaRPr kumimoji="0" sz="1400" kern="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/>
                  <a:sym typeface="Arial"/>
                </a:endParaRPr>
              </a:p>
            </p:txBody>
          </p:sp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48E1892F-5334-4B49-BB75-DF64E13C58E5}"/>
                  </a:ext>
                </a:extLst>
              </p:cNvPr>
              <p:cNvSpPr txBox="1"/>
              <p:nvPr/>
            </p:nvSpPr>
            <p:spPr>
              <a:xfrm>
                <a:off x="1470627" y="3655063"/>
                <a:ext cx="1270963" cy="243737"/>
              </a:xfrm>
              <a:prstGeom prst="rect">
                <a:avLst/>
              </a:prstGeom>
              <a:noFill/>
            </p:spPr>
            <p:txBody>
              <a:bodyPr wrap="square" lIns="58500" tIns="29250" rIns="58500" bIns="29250" rtlCol="0">
                <a:spAutoFit/>
              </a:bodyPr>
              <a:lstStyle/>
              <a:p>
                <a:pPr algn="ctr"/>
                <a:r>
                  <a:rPr lang="zh-TW" altLang="en-US" sz="1200" b="1" dirty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執行月份</a:t>
                </a:r>
              </a:p>
            </p:txBody>
          </p:sp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09FD9850-7BB5-482A-A369-1DD93F738E2D}"/>
                  </a:ext>
                </a:extLst>
              </p:cNvPr>
              <p:cNvSpPr txBox="1"/>
              <p:nvPr/>
            </p:nvSpPr>
            <p:spPr>
              <a:xfrm>
                <a:off x="1278018" y="3943843"/>
                <a:ext cx="1656181" cy="171143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txBody>
              <a:bodyPr wrap="square" lIns="29250" rIns="29250" rtlCol="0" anchor="ctr">
                <a:noAutofit/>
              </a:bodyPr>
              <a:lstStyle/>
              <a:p>
                <a:pPr algn="ctr"/>
                <a:r>
                  <a:rPr lang="zh-TW" altLang="en-US" sz="1625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工作內容</a:t>
                </a:r>
              </a:p>
            </p:txBody>
          </p:sp>
        </p:grpSp>
        <p:grpSp>
          <p:nvGrpSpPr>
            <p:cNvPr id="7" name="群組 6">
              <a:extLst>
                <a:ext uri="{FF2B5EF4-FFF2-40B4-BE49-F238E27FC236}">
                  <a16:creationId xmlns:a16="http://schemas.microsoft.com/office/drawing/2014/main" id="{CDCF4FA5-384D-41C7-BC42-7D1AEECE0AD5}"/>
                </a:ext>
              </a:extLst>
            </p:cNvPr>
            <p:cNvGrpSpPr/>
            <p:nvPr/>
          </p:nvGrpSpPr>
          <p:grpSpPr>
            <a:xfrm>
              <a:off x="3164367" y="3284984"/>
              <a:ext cx="1661338" cy="2304256"/>
              <a:chOff x="1275439" y="3351021"/>
              <a:chExt cx="1661338" cy="2304256"/>
            </a:xfrm>
          </p:grpSpPr>
          <p:sp>
            <p:nvSpPr>
              <p:cNvPr id="18" name="Google Shape;2323;p55">
                <a:extLst>
                  <a:ext uri="{FF2B5EF4-FFF2-40B4-BE49-F238E27FC236}">
                    <a16:creationId xmlns:a16="http://schemas.microsoft.com/office/drawing/2014/main" id="{12DDD1A0-CFC6-48E7-A868-47B4403E9316}"/>
                  </a:ext>
                </a:extLst>
              </p:cNvPr>
              <p:cNvSpPr/>
              <p:nvPr/>
            </p:nvSpPr>
            <p:spPr>
              <a:xfrm>
                <a:off x="1275439" y="3351021"/>
                <a:ext cx="1661338" cy="239013"/>
              </a:xfrm>
              <a:custGeom>
                <a:avLst/>
                <a:gdLst/>
                <a:ahLst/>
                <a:cxnLst/>
                <a:rect l="l" t="t" r="r" b="b"/>
                <a:pathLst>
                  <a:path w="38661" h="2635" extrusionOk="0">
                    <a:moveTo>
                      <a:pt x="1320" y="0"/>
                    </a:moveTo>
                    <a:cubicBezTo>
                      <a:pt x="590" y="0"/>
                      <a:pt x="0" y="589"/>
                      <a:pt x="0" y="1316"/>
                    </a:cubicBezTo>
                    <a:cubicBezTo>
                      <a:pt x="0" y="2043"/>
                      <a:pt x="590" y="2635"/>
                      <a:pt x="1320" y="2635"/>
                    </a:cubicBezTo>
                    <a:lnTo>
                      <a:pt x="37342" y="2635"/>
                    </a:lnTo>
                    <a:cubicBezTo>
                      <a:pt x="38072" y="2635"/>
                      <a:pt x="38661" y="2043"/>
                      <a:pt x="38661" y="1316"/>
                    </a:cubicBezTo>
                    <a:cubicBezTo>
                      <a:pt x="38661" y="589"/>
                      <a:pt x="38072" y="0"/>
                      <a:pt x="37342" y="0"/>
                    </a:cubicBez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bl" rotWithShape="0">
                  <a:srgbClr val="393973">
                    <a:alpha val="50000"/>
                  </a:srgbClr>
                </a:outerShdw>
              </a:effectLst>
            </p:spPr>
            <p:txBody>
              <a:bodyPr spcFirstLastPara="1" wrap="square" lIns="74283" tIns="74283" rIns="74283" bIns="74283" anchor="ctr" anchorCtr="0">
                <a:noAutofit/>
              </a:bodyPr>
              <a:lstStyle/>
              <a:p>
                <a:pPr algn="ctr" defTabSz="742927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r>
                  <a:rPr kumimoji="0" lang="en-US" altLang="zh-TW" sz="1400" b="1" kern="0" dirty="0">
                    <a:solidFill>
                      <a:srgbClr val="434343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113</a:t>
                </a:r>
                <a:r>
                  <a:rPr kumimoji="0" lang="zh-TW" altLang="en-US" sz="1400" b="1" kern="0" dirty="0">
                    <a:solidFill>
                      <a:srgbClr val="434343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年</a:t>
                </a:r>
                <a:r>
                  <a:rPr kumimoji="0" lang="en-US" altLang="zh-TW" sz="1400" b="1" kern="0" dirty="0">
                    <a:solidFill>
                      <a:srgbClr val="434343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Q2</a:t>
                </a:r>
                <a:endParaRPr kumimoji="0" sz="1400" kern="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/>
                  <a:sym typeface="Arial"/>
                </a:endParaRPr>
              </a:p>
            </p:txBody>
          </p:sp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52877840-9CD6-46E6-BD6F-5AC814662FA1}"/>
                  </a:ext>
                </a:extLst>
              </p:cNvPr>
              <p:cNvSpPr txBox="1"/>
              <p:nvPr/>
            </p:nvSpPr>
            <p:spPr>
              <a:xfrm>
                <a:off x="1470627" y="3655063"/>
                <a:ext cx="1270963" cy="243737"/>
              </a:xfrm>
              <a:prstGeom prst="rect">
                <a:avLst/>
              </a:prstGeom>
              <a:noFill/>
            </p:spPr>
            <p:txBody>
              <a:bodyPr wrap="square" lIns="58500" tIns="29250" rIns="58500" bIns="29250" rtlCol="0">
                <a:spAutoFit/>
              </a:bodyPr>
              <a:lstStyle/>
              <a:p>
                <a:pPr algn="ctr"/>
                <a:r>
                  <a:rPr lang="zh-TW" altLang="en-US" sz="1200" b="1" dirty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執行月份</a:t>
                </a:r>
              </a:p>
            </p:txBody>
          </p:sp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CE2572BE-6740-41C2-B5BE-FD631A91E120}"/>
                  </a:ext>
                </a:extLst>
              </p:cNvPr>
              <p:cNvSpPr txBox="1"/>
              <p:nvPr/>
            </p:nvSpPr>
            <p:spPr>
              <a:xfrm>
                <a:off x="1278018" y="3943843"/>
                <a:ext cx="1656181" cy="171143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txBody>
              <a:bodyPr wrap="square" lIns="29250" rIns="29250" rtlCol="0" anchor="ctr">
                <a:noAutofit/>
              </a:bodyPr>
              <a:lstStyle/>
              <a:p>
                <a:pPr algn="ctr"/>
                <a:r>
                  <a:rPr lang="zh-TW" altLang="en-US" sz="1625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工作內容</a:t>
                </a:r>
              </a:p>
            </p:txBody>
          </p:sp>
        </p:grpSp>
        <p:grpSp>
          <p:nvGrpSpPr>
            <p:cNvPr id="8" name="群組 7">
              <a:extLst>
                <a:ext uri="{FF2B5EF4-FFF2-40B4-BE49-F238E27FC236}">
                  <a16:creationId xmlns:a16="http://schemas.microsoft.com/office/drawing/2014/main" id="{2FD6AA43-D27B-4DDF-923F-C5C9DE3530EA}"/>
                </a:ext>
              </a:extLst>
            </p:cNvPr>
            <p:cNvGrpSpPr/>
            <p:nvPr/>
          </p:nvGrpSpPr>
          <p:grpSpPr>
            <a:xfrm>
              <a:off x="5336174" y="3284984"/>
              <a:ext cx="1661338" cy="2304256"/>
              <a:chOff x="1275439" y="3351021"/>
              <a:chExt cx="1661338" cy="2304256"/>
            </a:xfrm>
          </p:grpSpPr>
          <p:sp>
            <p:nvSpPr>
              <p:cNvPr id="15" name="Google Shape;2323;p55">
                <a:extLst>
                  <a:ext uri="{FF2B5EF4-FFF2-40B4-BE49-F238E27FC236}">
                    <a16:creationId xmlns:a16="http://schemas.microsoft.com/office/drawing/2014/main" id="{517135DB-0CA5-4DC1-80BA-0753E6CDA2F9}"/>
                  </a:ext>
                </a:extLst>
              </p:cNvPr>
              <p:cNvSpPr/>
              <p:nvPr/>
            </p:nvSpPr>
            <p:spPr>
              <a:xfrm>
                <a:off x="1275439" y="3351021"/>
                <a:ext cx="1661338" cy="239013"/>
              </a:xfrm>
              <a:custGeom>
                <a:avLst/>
                <a:gdLst/>
                <a:ahLst/>
                <a:cxnLst/>
                <a:rect l="l" t="t" r="r" b="b"/>
                <a:pathLst>
                  <a:path w="38661" h="2635" extrusionOk="0">
                    <a:moveTo>
                      <a:pt x="1320" y="0"/>
                    </a:moveTo>
                    <a:cubicBezTo>
                      <a:pt x="590" y="0"/>
                      <a:pt x="0" y="589"/>
                      <a:pt x="0" y="1316"/>
                    </a:cubicBezTo>
                    <a:cubicBezTo>
                      <a:pt x="0" y="2043"/>
                      <a:pt x="590" y="2635"/>
                      <a:pt x="1320" y="2635"/>
                    </a:cubicBezTo>
                    <a:lnTo>
                      <a:pt x="37342" y="2635"/>
                    </a:lnTo>
                    <a:cubicBezTo>
                      <a:pt x="38072" y="2635"/>
                      <a:pt x="38661" y="2043"/>
                      <a:pt x="38661" y="1316"/>
                    </a:cubicBezTo>
                    <a:cubicBezTo>
                      <a:pt x="38661" y="589"/>
                      <a:pt x="38072" y="0"/>
                      <a:pt x="37342" y="0"/>
                    </a:cubicBez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bl" rotWithShape="0">
                  <a:srgbClr val="393973">
                    <a:alpha val="50000"/>
                  </a:srgbClr>
                </a:outerShdw>
              </a:effectLst>
            </p:spPr>
            <p:txBody>
              <a:bodyPr spcFirstLastPara="1" wrap="square" lIns="74283" tIns="74283" rIns="74283" bIns="74283" anchor="ctr" anchorCtr="0">
                <a:noAutofit/>
              </a:bodyPr>
              <a:lstStyle/>
              <a:p>
                <a:pPr algn="ctr" defTabSz="742927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r>
                  <a:rPr kumimoji="0" lang="en-US" altLang="zh-TW" sz="1400" b="1" kern="0" dirty="0">
                    <a:solidFill>
                      <a:srgbClr val="434343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113</a:t>
                </a:r>
                <a:r>
                  <a:rPr kumimoji="0" lang="zh-TW" altLang="en-US" sz="1400" b="1" kern="0" dirty="0">
                    <a:solidFill>
                      <a:srgbClr val="434343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年</a:t>
                </a:r>
                <a:r>
                  <a:rPr kumimoji="0" lang="en-US" altLang="zh-TW" sz="1400" b="1" kern="0" dirty="0">
                    <a:solidFill>
                      <a:srgbClr val="434343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Q3</a:t>
                </a:r>
                <a:endParaRPr kumimoji="0" sz="1400" kern="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/>
                  <a:sym typeface="Arial"/>
                </a:endParaRPr>
              </a:p>
            </p:txBody>
          </p:sp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2DB17200-E54B-427E-B993-0D7E4AD9B3DD}"/>
                  </a:ext>
                </a:extLst>
              </p:cNvPr>
              <p:cNvSpPr txBox="1"/>
              <p:nvPr/>
            </p:nvSpPr>
            <p:spPr>
              <a:xfrm>
                <a:off x="1470627" y="3655063"/>
                <a:ext cx="1270963" cy="243737"/>
              </a:xfrm>
              <a:prstGeom prst="rect">
                <a:avLst/>
              </a:prstGeom>
              <a:noFill/>
            </p:spPr>
            <p:txBody>
              <a:bodyPr wrap="square" lIns="58500" tIns="29250" rIns="58500" bIns="29250" rtlCol="0">
                <a:spAutoFit/>
              </a:bodyPr>
              <a:lstStyle/>
              <a:p>
                <a:pPr algn="ctr"/>
                <a:r>
                  <a:rPr lang="zh-TW" altLang="en-US" sz="1200" b="1" dirty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執行月份</a:t>
                </a:r>
              </a:p>
            </p:txBody>
          </p:sp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2FD72FDB-9207-4DB6-99FA-2F1074C96925}"/>
                  </a:ext>
                </a:extLst>
              </p:cNvPr>
              <p:cNvSpPr txBox="1"/>
              <p:nvPr/>
            </p:nvSpPr>
            <p:spPr>
              <a:xfrm>
                <a:off x="1278018" y="3943843"/>
                <a:ext cx="1656181" cy="171143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txBody>
              <a:bodyPr wrap="square" lIns="29250" rIns="29250" rtlCol="0" anchor="ctr">
                <a:noAutofit/>
              </a:bodyPr>
              <a:lstStyle/>
              <a:p>
                <a:pPr algn="ctr"/>
                <a:r>
                  <a:rPr lang="zh-TW" altLang="en-US" sz="1625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工作內容</a:t>
                </a:r>
              </a:p>
            </p:txBody>
          </p:sp>
        </p:grpSp>
        <p:grpSp>
          <p:nvGrpSpPr>
            <p:cNvPr id="9" name="群組 8">
              <a:extLst>
                <a:ext uri="{FF2B5EF4-FFF2-40B4-BE49-F238E27FC236}">
                  <a16:creationId xmlns:a16="http://schemas.microsoft.com/office/drawing/2014/main" id="{DB8BCA45-3C22-4C80-834E-8EE56336A14F}"/>
                </a:ext>
              </a:extLst>
            </p:cNvPr>
            <p:cNvGrpSpPr/>
            <p:nvPr/>
          </p:nvGrpSpPr>
          <p:grpSpPr>
            <a:xfrm>
              <a:off x="7507980" y="3284984"/>
              <a:ext cx="1661338" cy="2304256"/>
              <a:chOff x="1275439" y="3351021"/>
              <a:chExt cx="1661338" cy="2304256"/>
            </a:xfrm>
          </p:grpSpPr>
          <p:sp>
            <p:nvSpPr>
              <p:cNvPr id="12" name="Google Shape;2323;p55">
                <a:extLst>
                  <a:ext uri="{FF2B5EF4-FFF2-40B4-BE49-F238E27FC236}">
                    <a16:creationId xmlns:a16="http://schemas.microsoft.com/office/drawing/2014/main" id="{FD1F999C-DF8C-46A9-8210-913B1689AC20}"/>
                  </a:ext>
                </a:extLst>
              </p:cNvPr>
              <p:cNvSpPr/>
              <p:nvPr/>
            </p:nvSpPr>
            <p:spPr>
              <a:xfrm>
                <a:off x="1275439" y="3351021"/>
                <a:ext cx="1661338" cy="239013"/>
              </a:xfrm>
              <a:custGeom>
                <a:avLst/>
                <a:gdLst/>
                <a:ahLst/>
                <a:cxnLst/>
                <a:rect l="l" t="t" r="r" b="b"/>
                <a:pathLst>
                  <a:path w="38661" h="2635" extrusionOk="0">
                    <a:moveTo>
                      <a:pt x="1320" y="0"/>
                    </a:moveTo>
                    <a:cubicBezTo>
                      <a:pt x="590" y="0"/>
                      <a:pt x="0" y="589"/>
                      <a:pt x="0" y="1316"/>
                    </a:cubicBezTo>
                    <a:cubicBezTo>
                      <a:pt x="0" y="2043"/>
                      <a:pt x="590" y="2635"/>
                      <a:pt x="1320" y="2635"/>
                    </a:cubicBezTo>
                    <a:lnTo>
                      <a:pt x="37342" y="2635"/>
                    </a:lnTo>
                    <a:cubicBezTo>
                      <a:pt x="38072" y="2635"/>
                      <a:pt x="38661" y="2043"/>
                      <a:pt x="38661" y="1316"/>
                    </a:cubicBezTo>
                    <a:cubicBezTo>
                      <a:pt x="38661" y="589"/>
                      <a:pt x="38072" y="0"/>
                      <a:pt x="37342" y="0"/>
                    </a:cubicBezTo>
                    <a:close/>
                  </a:path>
                </a:pathLst>
              </a:custGeom>
              <a:solidFill>
                <a:srgbClr val="31859C"/>
              </a:solidFill>
              <a:ln>
                <a:noFill/>
              </a:ln>
              <a:effectLst>
                <a:outerShdw blurRad="57150" dist="19050" dir="5400000" algn="bl" rotWithShape="0">
                  <a:srgbClr val="393973">
                    <a:alpha val="50000"/>
                  </a:srgbClr>
                </a:outerShdw>
              </a:effectLst>
            </p:spPr>
            <p:txBody>
              <a:bodyPr spcFirstLastPara="1" wrap="square" lIns="74283" tIns="74283" rIns="74283" bIns="74283" anchor="ctr" anchorCtr="0">
                <a:noAutofit/>
              </a:bodyPr>
              <a:lstStyle/>
              <a:p>
                <a:pPr algn="ctr" defTabSz="742927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r>
                  <a:rPr kumimoji="0" lang="en-US" altLang="zh-TW" sz="1400" b="1" kern="0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113</a:t>
                </a:r>
                <a:r>
                  <a:rPr kumimoji="0" lang="zh-TW" altLang="en-US" sz="1400" b="1" kern="0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年</a:t>
                </a:r>
                <a:r>
                  <a:rPr kumimoji="0" lang="en-US" altLang="zh-TW" sz="1400" b="1" kern="0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Q4~</a:t>
                </a:r>
                <a:endParaRPr kumimoji="0" sz="1400" kern="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/>
                  <a:sym typeface="Arial"/>
                </a:endParaRPr>
              </a:p>
            </p:txBody>
          </p:sp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2FBA9B74-9F26-4421-BA5E-FB97C94520B3}"/>
                  </a:ext>
                </a:extLst>
              </p:cNvPr>
              <p:cNvSpPr txBox="1"/>
              <p:nvPr/>
            </p:nvSpPr>
            <p:spPr>
              <a:xfrm>
                <a:off x="1470627" y="3655063"/>
                <a:ext cx="1270963" cy="243737"/>
              </a:xfrm>
              <a:prstGeom prst="rect">
                <a:avLst/>
              </a:prstGeom>
              <a:noFill/>
            </p:spPr>
            <p:txBody>
              <a:bodyPr wrap="square" lIns="58500" tIns="29250" rIns="58500" bIns="29250" rtlCol="0">
                <a:spAutoFit/>
              </a:bodyPr>
              <a:lstStyle/>
              <a:p>
                <a:pPr algn="ctr"/>
                <a:r>
                  <a:rPr lang="zh-TW" altLang="en-US" sz="1200" b="1" dirty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執行月份</a:t>
                </a:r>
              </a:p>
            </p:txBody>
          </p:sp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D8C55C48-4E7B-4EBC-B68D-D6A1E0A63CAB}"/>
                  </a:ext>
                </a:extLst>
              </p:cNvPr>
              <p:cNvSpPr txBox="1"/>
              <p:nvPr/>
            </p:nvSpPr>
            <p:spPr>
              <a:xfrm>
                <a:off x="1278018" y="3943843"/>
                <a:ext cx="1656181" cy="171143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txBody>
              <a:bodyPr wrap="square" lIns="29250" rIns="29250" rtlCol="0" anchor="ctr">
                <a:noAutofit/>
              </a:bodyPr>
              <a:lstStyle/>
              <a:p>
                <a:pPr algn="ctr"/>
                <a:r>
                  <a:rPr lang="zh-TW" altLang="en-US" sz="1625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工作內容</a:t>
                </a:r>
              </a:p>
            </p:txBody>
          </p:sp>
        </p:grpSp>
        <p:sp>
          <p:nvSpPr>
            <p:cNvPr id="10" name="Google Shape;2325;p55">
              <a:extLst>
                <a:ext uri="{FF2B5EF4-FFF2-40B4-BE49-F238E27FC236}">
                  <a16:creationId xmlns:a16="http://schemas.microsoft.com/office/drawing/2014/main" id="{72E03FC7-4945-4E73-A1A2-799583CBAFE4}"/>
                </a:ext>
              </a:extLst>
            </p:cNvPr>
            <p:cNvSpPr/>
            <p:nvPr/>
          </p:nvSpPr>
          <p:spPr>
            <a:xfrm>
              <a:off x="5006949" y="4653136"/>
              <a:ext cx="176687" cy="203390"/>
            </a:xfrm>
            <a:custGeom>
              <a:avLst/>
              <a:gdLst/>
              <a:ahLst/>
              <a:cxnLst/>
              <a:rect l="l" t="t" r="r" b="b"/>
              <a:pathLst>
                <a:path w="3873" h="4476" extrusionOk="0">
                  <a:moveTo>
                    <a:pt x="1" y="0"/>
                  </a:moveTo>
                  <a:lnTo>
                    <a:pt x="1" y="2238"/>
                  </a:lnTo>
                  <a:lnTo>
                    <a:pt x="1" y="4476"/>
                  </a:lnTo>
                  <a:lnTo>
                    <a:pt x="1938" y="3359"/>
                  </a:lnTo>
                  <a:lnTo>
                    <a:pt x="3873" y="2238"/>
                  </a:lnTo>
                  <a:lnTo>
                    <a:pt x="1938" y="112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endParaRPr sz="1625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endParaRPr>
            </a:p>
          </p:txBody>
        </p:sp>
        <p:sp>
          <p:nvSpPr>
            <p:cNvPr id="11" name="Google Shape;2325;p55">
              <a:extLst>
                <a:ext uri="{FF2B5EF4-FFF2-40B4-BE49-F238E27FC236}">
                  <a16:creationId xmlns:a16="http://schemas.microsoft.com/office/drawing/2014/main" id="{4E833EB1-31AE-4C14-B766-2F3DB01D4657}"/>
                </a:ext>
              </a:extLst>
            </p:cNvPr>
            <p:cNvSpPr/>
            <p:nvPr/>
          </p:nvSpPr>
          <p:spPr>
            <a:xfrm>
              <a:off x="7176646" y="4653136"/>
              <a:ext cx="176687" cy="203390"/>
            </a:xfrm>
            <a:custGeom>
              <a:avLst/>
              <a:gdLst/>
              <a:ahLst/>
              <a:cxnLst/>
              <a:rect l="l" t="t" r="r" b="b"/>
              <a:pathLst>
                <a:path w="3873" h="4476" extrusionOk="0">
                  <a:moveTo>
                    <a:pt x="1" y="0"/>
                  </a:moveTo>
                  <a:lnTo>
                    <a:pt x="1" y="2238"/>
                  </a:lnTo>
                  <a:lnTo>
                    <a:pt x="1" y="4476"/>
                  </a:lnTo>
                  <a:lnTo>
                    <a:pt x="1938" y="3359"/>
                  </a:lnTo>
                  <a:lnTo>
                    <a:pt x="3873" y="2238"/>
                  </a:lnTo>
                  <a:lnTo>
                    <a:pt x="1938" y="112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endParaRPr sz="1625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460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二、產業領域</a:t>
            </a:r>
            <a:r>
              <a:rPr lang="en-US" altLang="zh-TW" dirty="0"/>
              <a:t>AI</a:t>
            </a:r>
            <a:r>
              <a:rPr lang="zh-TW" altLang="en-US" dirty="0"/>
              <a:t>應用發展藍圖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TW" altLang="en-US" dirty="0">
                <a:latin typeface="微軟正黑體" panose="020B0604030504040204" pitchFamily="34" charset="-120"/>
              </a:rPr>
              <a:t> 請說明產業領域</a:t>
            </a:r>
            <a:r>
              <a:rPr lang="en-US" altLang="zh-TW" dirty="0">
                <a:latin typeface="微軟正黑體" panose="020B0604030504040204" pitchFamily="34" charset="-120"/>
              </a:rPr>
              <a:t>AI</a:t>
            </a:r>
            <a:r>
              <a:rPr lang="zh-TW" altLang="en-US" dirty="0">
                <a:latin typeface="微軟正黑體" panose="020B0604030504040204" pitchFamily="34" charset="-120"/>
              </a:rPr>
              <a:t>應用發展藍圖</a:t>
            </a:r>
            <a:endParaRPr lang="en-US" altLang="zh-TW" dirty="0">
              <a:latin typeface="微軟正黑體" panose="020B0604030504040204" pitchFamily="34" charset="-120"/>
            </a:endParaRP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altLang="zh-TW" dirty="0"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</a:rPr>
              <a:t>一</a:t>
            </a:r>
            <a:r>
              <a:rPr lang="en-US" altLang="zh-TW" dirty="0">
                <a:latin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</a:rPr>
              <a:t> 產業領域</a:t>
            </a:r>
            <a:r>
              <a:rPr lang="en-US" altLang="zh-TW" dirty="0">
                <a:latin typeface="微軟正黑體" panose="020B0604030504040204" pitchFamily="34" charset="-120"/>
              </a:rPr>
              <a:t>AI</a:t>
            </a:r>
            <a:r>
              <a:rPr lang="zh-TW" altLang="en-US" dirty="0">
                <a:latin typeface="微軟正黑體" panose="020B0604030504040204" pitchFamily="34" charset="-120"/>
              </a:rPr>
              <a:t>應用發展藍圖</a:t>
            </a: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altLang="zh-TW" dirty="0"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</a:rPr>
              <a:t>二</a:t>
            </a:r>
            <a:r>
              <a:rPr lang="en-US" altLang="zh-TW" dirty="0">
                <a:latin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</a:rPr>
              <a:t> 產業已在</a:t>
            </a:r>
            <a:r>
              <a:rPr lang="en-US" altLang="zh-TW" dirty="0">
                <a:latin typeface="微軟正黑體" panose="020B0604030504040204" pitchFamily="34" charset="-120"/>
              </a:rPr>
              <a:t>AI</a:t>
            </a:r>
            <a:r>
              <a:rPr lang="zh-TW" altLang="en-US" dirty="0">
                <a:latin typeface="微軟正黑體" panose="020B0604030504040204" pitchFamily="34" charset="-120"/>
              </a:rPr>
              <a:t>應用發展藍圖中推動項目</a:t>
            </a: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altLang="zh-TW" dirty="0"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</a:rPr>
              <a:t>三</a:t>
            </a:r>
            <a:r>
              <a:rPr lang="en-US" altLang="zh-TW" dirty="0">
                <a:latin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</a:rPr>
              <a:t> 盤點產業廠商</a:t>
            </a:r>
            <a:r>
              <a:rPr lang="en-US" altLang="zh-TW" dirty="0">
                <a:latin typeface="微軟正黑體" panose="020B0604030504040204" pitchFamily="34" charset="-120"/>
              </a:rPr>
              <a:t>AI</a:t>
            </a:r>
            <a:r>
              <a:rPr lang="zh-TW" altLang="en-US" dirty="0">
                <a:latin typeface="微軟正黑體" panose="020B0604030504040204" pitchFamily="34" charset="-120"/>
              </a:rPr>
              <a:t>應用現況</a:t>
            </a:r>
            <a:endParaRPr lang="en-US" altLang="zh-TW" dirty="0"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2341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56000" y="175112"/>
            <a:ext cx="11136000" cy="900000"/>
          </a:xfrm>
        </p:spPr>
        <p:txBody>
          <a:bodyPr>
            <a:noAutofit/>
          </a:bodyPr>
          <a:lstStyle/>
          <a:p>
            <a:pPr algn="ctr"/>
            <a:r>
              <a:rPr lang="zh-TW" altLang="en-US" sz="4200" dirty="0"/>
              <a:t>三、獲入選年度產業</a:t>
            </a:r>
            <a:r>
              <a:rPr lang="en-US" altLang="zh-TW" sz="4200" dirty="0"/>
              <a:t>AI</a:t>
            </a:r>
            <a:r>
              <a:rPr lang="zh-TW" altLang="en-US" sz="4200" dirty="0"/>
              <a:t>落地實證輔導項目成果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6000" y="1311391"/>
            <a:ext cx="11520000" cy="5220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TW" altLang="en-US" dirty="0">
                <a:latin typeface="微軟正黑體" panose="020B0604030504040204" pitchFamily="34" charset="-120"/>
              </a:rPr>
              <a:t> 請說明獲入選該年度產業</a:t>
            </a:r>
            <a:r>
              <a:rPr lang="en-US" altLang="zh-TW" dirty="0">
                <a:latin typeface="微軟正黑體" panose="020B0604030504040204" pitchFamily="34" charset="-120"/>
              </a:rPr>
              <a:t>AI</a:t>
            </a:r>
            <a:r>
              <a:rPr lang="zh-TW" altLang="en-US" dirty="0">
                <a:latin typeface="微軟正黑體" panose="020B0604030504040204" pitchFamily="34" charset="-120"/>
              </a:rPr>
              <a:t>落地實證輔導項目成果及後續擴散性</a:t>
            </a:r>
            <a:endParaRPr lang="en-US" altLang="zh-TW" dirty="0">
              <a:latin typeface="微軟正黑體" panose="020B0604030504040204" pitchFamily="34" charset="-120"/>
            </a:endParaRP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altLang="zh-TW" dirty="0"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</a:rPr>
              <a:t>一</a:t>
            </a:r>
            <a:r>
              <a:rPr lang="en-US" altLang="zh-TW" dirty="0">
                <a:latin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</a:rPr>
              <a:t> 產業</a:t>
            </a:r>
            <a:r>
              <a:rPr lang="en-US" altLang="zh-TW" dirty="0">
                <a:latin typeface="微軟正黑體" panose="020B0604030504040204" pitchFamily="34" charset="-120"/>
              </a:rPr>
              <a:t>AI</a:t>
            </a:r>
            <a:r>
              <a:rPr lang="zh-TW" altLang="en-US" dirty="0">
                <a:latin typeface="微軟正黑體" panose="020B0604030504040204" pitchFamily="34" charset="-120"/>
              </a:rPr>
              <a:t>落地實證輔導項目推動成果</a:t>
            </a: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altLang="zh-TW" dirty="0"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</a:rPr>
              <a:t>二</a:t>
            </a:r>
            <a:r>
              <a:rPr lang="en-US" altLang="zh-TW" dirty="0">
                <a:latin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</a:rPr>
              <a:t> 產業</a:t>
            </a:r>
            <a:r>
              <a:rPr lang="en-US" altLang="zh-TW" dirty="0">
                <a:latin typeface="微軟正黑體" panose="020B0604030504040204" pitchFamily="34" charset="-120"/>
              </a:rPr>
              <a:t>AI</a:t>
            </a:r>
            <a:r>
              <a:rPr lang="zh-TW" altLang="en-US" dirty="0">
                <a:latin typeface="微軟正黑體" panose="020B0604030504040204" pitchFamily="34" charset="-120"/>
              </a:rPr>
              <a:t>落地實證輔導項目後續擴散性</a:t>
            </a:r>
          </a:p>
        </p:txBody>
      </p:sp>
    </p:spTree>
    <p:extLst>
      <p:ext uri="{BB962C8B-B14F-4D97-AF65-F5344CB8AC3E}">
        <p14:creationId xmlns:p14="http://schemas.microsoft.com/office/powerpoint/2010/main" val="3818212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四、目標項目智慧化需求及市場分析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TW" altLang="en-US" dirty="0">
                <a:latin typeface="微軟正黑體" panose="020B0604030504040204" pitchFamily="34" charset="-120"/>
              </a:rPr>
              <a:t> 請說明產業智慧化需求及市場分析</a:t>
            </a:r>
            <a:endParaRPr lang="en-US" altLang="zh-TW" dirty="0">
              <a:latin typeface="微軟正黑體" panose="020B0604030504040204" pitchFamily="34" charset="-120"/>
            </a:endParaRP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altLang="zh-TW" dirty="0"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</a:rPr>
              <a:t>一</a:t>
            </a:r>
            <a:r>
              <a:rPr lang="en-US" altLang="zh-TW" dirty="0">
                <a:latin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</a:rPr>
              <a:t>目標</a:t>
            </a:r>
            <a:r>
              <a:rPr lang="zh-TW" altLang="en-US" dirty="0"/>
              <a:t>項目</a:t>
            </a:r>
            <a:r>
              <a:rPr lang="zh-TW" altLang="en-US" dirty="0">
                <a:latin typeface="微軟正黑體" panose="020B0604030504040204" pitchFamily="34" charset="-120"/>
              </a:rPr>
              <a:t>智慧化需求</a:t>
            </a: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altLang="zh-TW" dirty="0"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</a:rPr>
              <a:t>二</a:t>
            </a:r>
            <a:r>
              <a:rPr lang="en-US" altLang="zh-TW" dirty="0">
                <a:latin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</a:rPr>
              <a:t>目標</a:t>
            </a:r>
            <a:r>
              <a:rPr lang="zh-TW" altLang="en-US" dirty="0"/>
              <a:t>項目</a:t>
            </a:r>
            <a:r>
              <a:rPr lang="zh-TW" altLang="en-US" dirty="0">
                <a:latin typeface="微軟正黑體" panose="020B0604030504040204" pitchFamily="34" charset="-120"/>
              </a:rPr>
              <a:t>重要性及關鍵缺口</a:t>
            </a: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altLang="zh-TW" dirty="0"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</a:rPr>
              <a:t>三</a:t>
            </a:r>
            <a:r>
              <a:rPr lang="en-US" altLang="zh-TW" dirty="0">
                <a:latin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</a:rPr>
              <a:t>目前</a:t>
            </a:r>
            <a:r>
              <a:rPr lang="zh-TW" altLang="en-US" dirty="0"/>
              <a:t>項目</a:t>
            </a:r>
            <a:r>
              <a:rPr lang="zh-TW" altLang="en-US" dirty="0">
                <a:latin typeface="微軟正黑體" panose="020B0604030504040204" pitchFamily="34" charset="-120"/>
              </a:rPr>
              <a:t>應用</a:t>
            </a:r>
            <a:r>
              <a:rPr lang="en-US" altLang="zh-TW" dirty="0">
                <a:latin typeface="微軟正黑體" panose="020B0604030504040204" pitchFamily="34" charset="-120"/>
              </a:rPr>
              <a:t>AI</a:t>
            </a:r>
            <a:r>
              <a:rPr lang="zh-TW" altLang="en-US" dirty="0">
                <a:latin typeface="微軟正黑體" panose="020B0604030504040204" pitchFamily="34" charset="-120"/>
              </a:rPr>
              <a:t>相關產品</a:t>
            </a:r>
            <a:r>
              <a:rPr lang="en-US" altLang="zh-TW" dirty="0">
                <a:latin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</a:rPr>
              <a:t>服務的案例簡介</a:t>
            </a:r>
            <a:endParaRPr lang="en-US" altLang="zh-TW" dirty="0">
              <a:latin typeface="微軟正黑體" panose="020B0604030504040204" pitchFamily="34" charset="-120"/>
            </a:endParaRP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altLang="zh-TW" dirty="0"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</a:rPr>
              <a:t>四</a:t>
            </a:r>
            <a:r>
              <a:rPr lang="en-US" altLang="zh-TW" dirty="0">
                <a:latin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</a:rPr>
              <a:t>目前盤點具智慧化需求之廠商說明</a:t>
            </a:r>
            <a:endParaRPr lang="en-US" altLang="zh-TW" dirty="0">
              <a:latin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9507354"/>
      </p:ext>
    </p:extLst>
  </p:cSld>
  <p:clrMapOvr>
    <a:masterClrMapping/>
  </p:clrMapOvr>
</p:sld>
</file>

<file path=ppt/theme/theme1.xml><?xml version="1.0" encoding="utf-8"?>
<a:theme xmlns:a="http://schemas.openxmlformats.org/drawingml/2006/main" name="1_Contents Slide Master">
  <a:themeElements>
    <a:clrScheme name="ALLPPT-BUSINES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7C89"/>
      </a:accent1>
      <a:accent2>
        <a:srgbClr val="8CBABE"/>
      </a:accent2>
      <a:accent3>
        <a:srgbClr val="9CCCD2"/>
      </a:accent3>
      <a:accent4>
        <a:srgbClr val="507C89"/>
      </a:accent4>
      <a:accent5>
        <a:srgbClr val="8CBABE"/>
      </a:accent5>
      <a:accent6>
        <a:srgbClr val="9CCCD2"/>
      </a:accent6>
      <a:hlink>
        <a:srgbClr val="FFFFFF"/>
      </a:hlink>
      <a:folHlink>
        <a:srgbClr val="FFFFF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11383</TotalTime>
  <Words>589</Words>
  <Application>Microsoft Office PowerPoint</Application>
  <PresentationFormat>寬螢幕</PresentationFormat>
  <Paragraphs>93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7" baseType="lpstr">
      <vt:lpstr>Arial Unicode MS</vt:lpstr>
      <vt:lpstr>Helvetica Neue</vt:lpstr>
      <vt:lpstr>Helvetica Neue Medium</vt:lpstr>
      <vt:lpstr>Noto Sans TC</vt:lpstr>
      <vt:lpstr>PingFang TC Light</vt:lpstr>
      <vt:lpstr>STXingkai</vt:lpstr>
      <vt:lpstr>思源黑體 TW</vt:lpstr>
      <vt:lpstr>微軟正黑體</vt:lpstr>
      <vt:lpstr>Arial</vt:lpstr>
      <vt:lpstr>Brush Script MT</vt:lpstr>
      <vt:lpstr>Calibri</vt:lpstr>
      <vt:lpstr>Wingdings</vt:lpstr>
      <vt:lpstr>1_Contents Slide Master</vt:lpstr>
      <vt:lpstr>AI智慧應用服務發展環境推動計畫 產業AI化推動工作小組(SIG)審查簡報</vt:lpstr>
      <vt:lpstr>簡報大綱</vt:lpstr>
      <vt:lpstr>一、基本資料</vt:lpstr>
      <vt:lpstr>公協會簡介(1/2)</vt:lpstr>
      <vt:lpstr>公協會簡介(2/2)</vt:lpstr>
      <vt:lpstr>113年具體工作規畫項目</vt:lpstr>
      <vt:lpstr>二、產業領域AI應用發展藍圖</vt:lpstr>
      <vt:lpstr>三、獲入選年度產業AI落地實證輔導項目成果</vt:lpstr>
      <vt:lpstr>四、目標項目智慧化需求及市場分析</vt:lpstr>
      <vt:lpstr>五、目標項目輔導重點</vt:lpstr>
      <vt:lpstr>五、目標項目輔導重點</vt:lpstr>
      <vt:lpstr>六、其他有利於審查之資料</vt:lpstr>
      <vt:lpstr>補充說明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優群 智慧產業服務中心</cp:lastModifiedBy>
  <cp:revision>156</cp:revision>
  <cp:lastPrinted>2022-12-28T01:38:02Z</cp:lastPrinted>
  <dcterms:created xsi:type="dcterms:W3CDTF">2018-04-24T17:14:44Z</dcterms:created>
  <dcterms:modified xsi:type="dcterms:W3CDTF">2024-01-29T07:04:11Z</dcterms:modified>
</cp:coreProperties>
</file>