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64" r:id="rId4"/>
    <p:sldId id="259" r:id="rId5"/>
    <p:sldId id="260" r:id="rId6"/>
    <p:sldId id="262" r:id="rId7"/>
    <p:sldId id="263" r:id="rId8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139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FF9DEB-B2C6-4817-88E1-E465B00E0A37}" type="datetimeFigureOut">
              <a:rPr lang="zh-TW" altLang="en-US" smtClean="0"/>
              <a:t>2024/5/31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9A0A5F-AD40-417F-A105-B9DE59AFC3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0331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A0A5F-AD40-417F-A105-B9DE59AFC3C0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8201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A0A5F-AD40-417F-A105-B9DE59AFC3C0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26429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A0A5F-AD40-417F-A105-B9DE59AFC3C0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0040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084E6-5A35-4F45-8D87-AAA9F8474EF9}" type="datetime1">
              <a:rPr lang="zh-TW" altLang="en-US" smtClean="0"/>
              <a:t>2024/5/31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99DA-CE6C-481B-B7A3-AFE696D0FF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5805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B3714-B8D7-4AA7-96A4-6F0C8CFF13A3}" type="datetime1">
              <a:rPr lang="zh-TW" altLang="en-US" smtClean="0"/>
              <a:t>2024/5/31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99DA-CE6C-481B-B7A3-AFE696D0FF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4850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DDF2-E4C6-46A3-AA61-FE63C49CAC16}" type="datetime1">
              <a:rPr lang="zh-TW" altLang="en-US" smtClean="0"/>
              <a:t>2024/5/31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99DA-CE6C-481B-B7A3-AFE696D0FF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585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8760-A10B-47E0-920D-969786C7A6DA}" type="datetime1">
              <a:rPr lang="zh-TW" altLang="en-US" smtClean="0"/>
              <a:t>2024/5/31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99DA-CE6C-481B-B7A3-AFE696D0FF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7801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A0B9-92FD-40B4-AAC9-41032C6595A3}" type="datetime1">
              <a:rPr lang="zh-TW" altLang="en-US" smtClean="0"/>
              <a:t>2024/5/31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99DA-CE6C-481B-B7A3-AFE696D0FF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2053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357DF-3702-440E-B670-76EB6A379CC4}" type="datetime1">
              <a:rPr lang="zh-TW" altLang="en-US" smtClean="0"/>
              <a:t>2024/5/31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99DA-CE6C-481B-B7A3-AFE696D0FF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9639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202D-E8B7-48FF-8E29-1C92B795C7A3}" type="datetime1">
              <a:rPr lang="zh-TW" altLang="en-US" smtClean="0"/>
              <a:t>2024/5/31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99DA-CE6C-481B-B7A3-AFE696D0FF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0077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11904-FD7D-4E3F-86D5-21FF74EE7CCC}" type="datetime1">
              <a:rPr lang="zh-TW" altLang="en-US" smtClean="0"/>
              <a:t>2024/5/31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99DA-CE6C-481B-B7A3-AFE696D0FF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1862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18729-3902-4E23-89F7-396261CFFA98}" type="datetime1">
              <a:rPr lang="zh-TW" altLang="en-US" smtClean="0"/>
              <a:t>2024/5/31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99DA-CE6C-481B-B7A3-AFE696D0FF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7446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99A0-F8FB-4A90-A51D-2B5460A3FDEB}" type="datetime1">
              <a:rPr lang="zh-TW" altLang="en-US" smtClean="0"/>
              <a:t>2024/5/31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99DA-CE6C-481B-B7A3-AFE696D0FF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0587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4E763-3E6D-4AAF-AFFB-BEE3FF0C3CC7}" type="datetime1">
              <a:rPr lang="zh-TW" altLang="en-US" smtClean="0"/>
              <a:t>2024/5/31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99DA-CE6C-481B-B7A3-AFE696D0FF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4276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89B23-3C10-4BB0-A718-4BBD6C2B4F10}" type="datetime1">
              <a:rPr lang="zh-TW" altLang="en-US" smtClean="0"/>
              <a:t>2024/5/31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899DA-CE6C-481B-B7A3-AFE696D0FF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9661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42925" y="1122363"/>
            <a:ext cx="8078561" cy="1930119"/>
          </a:xfrm>
        </p:spPr>
        <p:txBody>
          <a:bodyPr>
            <a:noAutofit/>
          </a:bodyPr>
          <a:lstStyle/>
          <a:p>
            <a:r>
              <a:rPr lang="zh-TW" altLang="en-US" sz="3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數位發展部數位產業署</a:t>
            </a:r>
            <a:r>
              <a:rPr lang="en-US" altLang="zh-TW" sz="3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113</a:t>
            </a:r>
            <a:r>
              <a:rPr lang="zh-TW" altLang="en-US" sz="3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br>
              <a:rPr lang="en-US" altLang="zh-TW" sz="3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3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人工智慧技術服務機構能量登錄</a:t>
            </a:r>
            <a:br>
              <a:rPr lang="en-US" altLang="zh-TW" sz="3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3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申請簡報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14450" y="3744912"/>
            <a:ext cx="7429500" cy="2423205"/>
          </a:xfrm>
        </p:spPr>
        <p:txBody>
          <a:bodyPr>
            <a:normAutofit lnSpcReduction="10000"/>
          </a:bodyPr>
          <a:lstStyle/>
          <a:p>
            <a:pPr algn="l"/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申請機構：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例如：○○○○公司、○○○○協會、○○○○大學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algn="l"/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申請服務項目：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例如：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3.2.1)</a:t>
            </a:r>
          </a:p>
          <a:p>
            <a:pPr algn="l"/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簡 報 者： 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例如：○○○ 經理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algn="l"/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日    期：民國 ○○○ 年 ○○ 月 ○○ 日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/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註：簡報時間將於通知審查日期時一併通知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542925" y="314325"/>
            <a:ext cx="19621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附件三</a:t>
            </a:r>
            <a:r>
              <a:rPr lang="en-US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99745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壹、能量登錄機構簡介</a:t>
            </a:r>
            <a:r>
              <a:rPr lang="en-US" altLang="zh-TW" sz="4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(1/2)</a:t>
            </a:r>
            <a:endParaRPr lang="zh-TW" altLang="en-US" sz="4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一、基本資料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801961"/>
              </p:ext>
            </p:extLst>
          </p:nvPr>
        </p:nvGraphicFramePr>
        <p:xfrm>
          <a:off x="628650" y="2428895"/>
          <a:ext cx="7886700" cy="374806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971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1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19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19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59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機構全</a:t>
                      </a:r>
                      <a:r>
                        <a:rPr lang="zh-TW" altLang="en-US" sz="2000" kern="1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銜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0779" marR="6077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0779" marR="6077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9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負責人</a:t>
                      </a:r>
                      <a:endParaRPr lang="zh-TW" sz="1400" kern="1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0779" marR="6077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400" kern="1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0779" marR="6077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資本額</a:t>
                      </a:r>
                      <a:endParaRPr lang="zh-TW" sz="1400" kern="1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0779" marR="6077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kern="1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          元</a:t>
                      </a:r>
                      <a:r>
                        <a:rPr lang="en-US" sz="2000" kern="1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0779" marR="6077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91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1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營業項目</a:t>
                      </a:r>
                      <a:endParaRPr lang="zh-TW" sz="1400" kern="10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0779" marR="6077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1400" kern="1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0779" marR="6077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99DA-CE6C-481B-B7A3-AFE696D0FFB7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2271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99DA-CE6C-481B-B7A3-AFE696D0FFB7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3" name="矩形 2"/>
          <p:cNvSpPr/>
          <p:nvPr/>
        </p:nvSpPr>
        <p:spPr>
          <a:xfrm>
            <a:off x="424073" y="1296610"/>
            <a:ext cx="2698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二、組織圖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表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828675" y="361572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壹、能量登錄機構簡介</a:t>
            </a:r>
            <a:r>
              <a:rPr lang="en-US" altLang="zh-TW" sz="4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(2/2)</a:t>
            </a:r>
            <a:endParaRPr lang="zh-TW" altLang="en-US" sz="4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307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貳、申請登錄機構之服務能量</a:t>
            </a:r>
            <a:r>
              <a:rPr lang="en-US" altLang="zh-TW" sz="4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(1/4)</a:t>
            </a:r>
            <a:endParaRPr lang="zh-TW" altLang="en-US" sz="4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一、申請登錄或展延之服務項目與分項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99DA-CE6C-481B-B7A3-AFE696D0FFB7}" type="slidenum">
              <a:rPr lang="zh-TW" altLang="en-US" smtClean="0"/>
              <a:t>4</a:t>
            </a:fld>
            <a:endParaRPr lang="zh-TW" alt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510928"/>
              </p:ext>
            </p:extLst>
          </p:nvPr>
        </p:nvGraphicFramePr>
        <p:xfrm>
          <a:off x="628650" y="2652554"/>
          <a:ext cx="7886699" cy="1188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1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1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18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18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7999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服務項目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8909" marR="589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zh-TW" sz="2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分項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8909" marR="589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zh-TW" sz="2600" b="0" kern="10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小項</a:t>
                      </a:r>
                      <a:endParaRPr lang="zh-TW" sz="2600" b="0" kern="10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8909" marR="589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zh-TW" sz="2600" b="0" kern="10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計畫書頁碼</a:t>
                      </a:r>
                      <a:endParaRPr lang="zh-TW" sz="2600" b="0" kern="10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8909" marR="589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999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x-none" sz="2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8909" marR="589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x-none" sz="2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8909" marR="589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x-none" sz="2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8909" marR="589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x-none" sz="2600" b="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600" b="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8909" marR="589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999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x-none" sz="2600" kern="10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600" kern="10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8909" marR="589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x-none" sz="2600" kern="10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600" kern="10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8909" marR="589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x-none" sz="26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6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8909" marR="589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x-none" sz="26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6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58909" marR="5890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84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貳、申請登錄機構之服務能量</a:t>
            </a:r>
            <a:r>
              <a:rPr lang="en-US" altLang="zh-TW" sz="4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(2/4)</a:t>
            </a:r>
            <a:endParaRPr lang="zh-TW" altLang="en-US" sz="4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二、專任人員學經歷</a:t>
            </a: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99DA-CE6C-481B-B7A3-AFE696D0FFB7}" type="slidenum">
              <a:rPr lang="zh-TW" altLang="en-US" smtClean="0"/>
              <a:t>5</a:t>
            </a:fld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156513"/>
              </p:ext>
            </p:extLst>
          </p:nvPr>
        </p:nvGraphicFramePr>
        <p:xfrm>
          <a:off x="628650" y="2461905"/>
          <a:ext cx="8181718" cy="2958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0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8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8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58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58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190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190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4669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4669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7150">
                <a:tc rowSpan="2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姓</a:t>
                      </a: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名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697" marR="146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</a:t>
                      </a: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	    </a:t>
                      </a: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歷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697" marR="146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zh-TW" sz="2000" kern="10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計畫職級</a:t>
                      </a:r>
                      <a:endParaRPr lang="zh-TW" sz="2000" kern="10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697" marR="146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經驗能力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697" marR="146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145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600"/>
                        </a:spcAft>
                      </a:pP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博士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697" marR="146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600"/>
                        </a:spcAft>
                      </a:pP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碩士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697" marR="146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600"/>
                        </a:spcAft>
                      </a:pP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學士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697" marR="146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600"/>
                        </a:spcAft>
                      </a:pP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專科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697" marR="146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600"/>
                        </a:spcAft>
                      </a:pP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其他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697" marR="146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600"/>
                        </a:spcAft>
                      </a:pP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專案</a:t>
                      </a:r>
                      <a:endParaRPr lang="en-US" alt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marL="71755" marR="71755" algn="ctr">
                        <a:spcAft>
                          <a:spcPts val="600"/>
                        </a:spcAft>
                      </a:pP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主持人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697" marR="146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600"/>
                        </a:spcAft>
                      </a:pP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專任工程師</a:t>
                      </a:r>
                      <a:r>
                        <a:rPr lang="en-US" altLang="zh-TW" sz="20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/</a:t>
                      </a:r>
                    </a:p>
                    <a:p>
                      <a:pPr marL="71755" marR="71755" algn="ctr">
                        <a:spcAft>
                          <a:spcPts val="600"/>
                        </a:spcAft>
                      </a:pPr>
                      <a:r>
                        <a:rPr lang="zh-TW" altLang="en-US" sz="20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顧問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697" marR="146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600"/>
                        </a:spcAft>
                      </a:pP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AI</a:t>
                      </a: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相關技術</a:t>
                      </a: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服務</a:t>
                      </a: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能力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697" marR="146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曾負責之專案計畫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697" marR="146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145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697" marR="146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600"/>
                        </a:spcAft>
                      </a:pP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697" marR="146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600"/>
                        </a:spcAft>
                      </a:pP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697" marR="146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600"/>
                        </a:spcAft>
                      </a:pP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697" marR="146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600"/>
                        </a:spcAft>
                      </a:pP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697" marR="146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600"/>
                        </a:spcAft>
                      </a:pP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697" marR="146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600"/>
                        </a:spcAft>
                      </a:pP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697" marR="146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600"/>
                        </a:spcAft>
                      </a:pP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697" marR="146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600"/>
                        </a:spcAft>
                      </a:pP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697" marR="146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697" marR="146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145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697" marR="146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600"/>
                        </a:spcAft>
                      </a:pP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697" marR="146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600"/>
                        </a:spcAft>
                      </a:pP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697" marR="146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600"/>
                        </a:spcAft>
                      </a:pP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697" marR="146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600"/>
                        </a:spcAft>
                      </a:pP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697" marR="146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algn="ctr">
                        <a:spcAft>
                          <a:spcPts val="600"/>
                        </a:spcAft>
                      </a:pP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697" marR="146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600"/>
                        </a:spcAft>
                      </a:pP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697" marR="146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600"/>
                        </a:spcAft>
                      </a:pP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697" marR="146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71755" algn="ctr">
                        <a:spcAft>
                          <a:spcPts val="600"/>
                        </a:spcAft>
                      </a:pP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697" marR="146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4697" marR="1469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3455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20825"/>
            <a:ext cx="7886700" cy="4351338"/>
          </a:xfrm>
        </p:spPr>
        <p:txBody>
          <a:bodyPr/>
          <a:lstStyle/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三、人工智慧產品或專業服務之實績</a:t>
            </a:r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貳、申請登錄機構之服務能量</a:t>
            </a:r>
            <a:r>
              <a:rPr lang="en-US" altLang="zh-TW" sz="4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(3/4)</a:t>
            </a:r>
            <a:endParaRPr lang="zh-TW" altLang="en-US" sz="4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99DA-CE6C-481B-B7A3-AFE696D0FFB7}" type="slidenum">
              <a:rPr lang="zh-TW" altLang="en-US" smtClean="0"/>
              <a:t>6</a:t>
            </a:fld>
            <a:endParaRPr lang="zh-TW" alt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45532"/>
              </p:ext>
            </p:extLst>
          </p:nvPr>
        </p:nvGraphicFramePr>
        <p:xfrm>
          <a:off x="628650" y="2446814"/>
          <a:ext cx="7664012" cy="19670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7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1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8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8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95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35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14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68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154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案次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專案</a:t>
                      </a:r>
                      <a:r>
                        <a:rPr lang="en-US" alt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alt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產品</a:t>
                      </a:r>
                      <a:r>
                        <a:rPr 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計畫名稱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客戶名稱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合約金額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萬元</a:t>
                      </a: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執行期間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計畫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主持人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計 畫 內 容 概 述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對應</a:t>
                      </a:r>
                      <a:r>
                        <a:rPr 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登錄服務項目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5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 月</a:t>
                      </a: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~</a:t>
                      </a:r>
                      <a:r>
                        <a:rPr 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 月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5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 月</a:t>
                      </a:r>
                      <a:r>
                        <a:rPr lang="en-US" alt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~</a:t>
                      </a:r>
                      <a:r>
                        <a:rPr lang="zh-TW" altLang="zh-TW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 月</a:t>
                      </a:r>
                      <a:endParaRPr lang="zh-TW" alt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5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合計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萬元</a:t>
                      </a: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6538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9075" y="1509714"/>
            <a:ext cx="7886700" cy="4351338"/>
          </a:xfrm>
        </p:spPr>
        <p:txBody>
          <a:bodyPr/>
          <a:lstStyle/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四、實績佐證資料及案例說明</a:t>
            </a:r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628650" y="184151"/>
            <a:ext cx="7886700" cy="1325563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貳、申請登錄機構之服務能量</a:t>
            </a:r>
            <a:r>
              <a:rPr lang="en-US" altLang="zh-TW" sz="4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(4/4)</a:t>
            </a:r>
            <a:endParaRPr lang="zh-TW" altLang="en-US" sz="4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99DA-CE6C-481B-B7A3-AFE696D0FFB7}" type="slidenum">
              <a:rPr lang="zh-TW" altLang="en-US" smtClean="0"/>
              <a:t>7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523875" y="2282875"/>
            <a:ext cx="832485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TW" altLang="en-US" b="1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參考</a:t>
            </a:r>
            <a:endParaRPr lang="en-US" altLang="zh-TW" b="1" kern="1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algn="just">
              <a:spcAft>
                <a:spcPts val="0"/>
              </a:spcAft>
            </a:pPr>
            <a:r>
              <a:rPr lang="en-US" altLang="zh-TW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1.</a:t>
            </a:r>
            <a:r>
              <a:rPr lang="zh-TW" altLang="zh-TW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列舉實</a:t>
            </a:r>
            <a:r>
              <a:rPr lang="zh-TW" altLang="en-US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績</a:t>
            </a:r>
            <a:r>
              <a:rPr lang="zh-TW" altLang="zh-TW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以擬申請登錄服務項目及分項來說明佐證為宜</a:t>
            </a:r>
            <a:endParaRPr lang="zh-TW" altLang="zh-TW" kern="100" dirty="0">
              <a:latin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TW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2.</a:t>
            </a:r>
            <a:r>
              <a:rPr lang="zh-TW" altLang="zh-TW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實例中請說明導入執行</a:t>
            </a:r>
            <a:r>
              <a:rPr lang="zh-HK" altLang="zh-TW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方法</a:t>
            </a:r>
            <a:r>
              <a:rPr lang="en-US" altLang="zh-TW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zh-TW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人工智慧技術</a:t>
            </a:r>
            <a:r>
              <a:rPr lang="en-US" altLang="zh-TW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zh-TW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、導入前後差異分析及具體效益</a:t>
            </a:r>
            <a:r>
              <a:rPr lang="zh-TW" altLang="en-US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。</a:t>
            </a:r>
            <a:endParaRPr lang="zh-TW" altLang="zh-TW" kern="100" dirty="0">
              <a:latin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zh-TW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3.</a:t>
            </a:r>
            <a:r>
              <a:rPr lang="zh-TW" altLang="zh-TW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實</a:t>
            </a:r>
            <a:r>
              <a:rPr lang="zh-TW" altLang="en-US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績</a:t>
            </a:r>
            <a:r>
              <a:rPr lang="zh-HK" altLang="zh-TW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請</a:t>
            </a:r>
            <a:r>
              <a:rPr lang="zh-TW" altLang="zh-TW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以已結案</a:t>
            </a:r>
            <a:r>
              <a:rPr lang="zh-TW" altLang="en-US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之</a:t>
            </a:r>
            <a:r>
              <a:rPr lang="zh-TW" altLang="zh-TW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人工智慧相關</a:t>
            </a:r>
            <a:r>
              <a:rPr lang="zh-HK" altLang="zh-TW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案例</a:t>
            </a:r>
            <a:r>
              <a:rPr lang="zh-TW" altLang="zh-TW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為主</a:t>
            </a:r>
            <a:r>
              <a:rPr lang="zh-TW" altLang="en-US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。</a:t>
            </a:r>
            <a:endParaRPr lang="zh-TW" altLang="zh-TW" kern="100" dirty="0">
              <a:latin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zh-TW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4.</a:t>
            </a:r>
            <a:r>
              <a:rPr lang="zh-TW" altLang="zh-TW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除實</a:t>
            </a:r>
            <a:r>
              <a:rPr lang="zh-TW" altLang="en-US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績</a:t>
            </a:r>
            <a:r>
              <a:rPr lang="zh-TW" altLang="zh-TW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之列舉以外，得以產品與登錄服務項目之關係來補充說明</a:t>
            </a:r>
            <a:r>
              <a:rPr lang="zh-TW" altLang="en-US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。</a:t>
            </a:r>
            <a:endParaRPr lang="zh-TW" altLang="zh-TW" kern="1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729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</TotalTime>
  <Words>400</Words>
  <Application>Microsoft Office PowerPoint</Application>
  <PresentationFormat>如螢幕大小 (4:3)</PresentationFormat>
  <Paragraphs>100</Paragraphs>
  <Slides>7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標楷體</vt:lpstr>
      <vt:lpstr>Arial</vt:lpstr>
      <vt:lpstr>Calibri</vt:lpstr>
      <vt:lpstr>Calibri Light</vt:lpstr>
      <vt:lpstr>Times New Roman</vt:lpstr>
      <vt:lpstr>Office 佈景主題</vt:lpstr>
      <vt:lpstr>數位發展部數位產業署113年 人工智慧技術服務機構能量登錄 申請簡報</vt:lpstr>
      <vt:lpstr>壹、能量登錄機構簡介(1/2)</vt:lpstr>
      <vt:lpstr>PowerPoint 簡報</vt:lpstr>
      <vt:lpstr>貳、申請登錄機構之服務能量(1/4)</vt:lpstr>
      <vt:lpstr>貳、申請登錄機構之服務能量(2/4)</vt:lpstr>
      <vt:lpstr>貳、申請登錄機構之服務能量(3/4)</vt:lpstr>
      <vt:lpstr>貳、申請登錄機構之服務能量(4/4)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資訊安全服務機構能量登錄申請簡報</dc:title>
  <dc:creator>中華軟協-鄭佩君</dc:creator>
  <cp:lastModifiedBy>中華軟協-葉明遠</cp:lastModifiedBy>
  <cp:revision>35</cp:revision>
  <cp:lastPrinted>2020-04-27T01:24:14Z</cp:lastPrinted>
  <dcterms:created xsi:type="dcterms:W3CDTF">2018-05-17T10:40:37Z</dcterms:created>
  <dcterms:modified xsi:type="dcterms:W3CDTF">2024-05-31T02:08:21Z</dcterms:modified>
</cp:coreProperties>
</file>